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334" r:id="rId3"/>
    <p:sldId id="335" r:id="rId4"/>
    <p:sldId id="336" r:id="rId5"/>
    <p:sldId id="337" r:id="rId6"/>
    <p:sldId id="338" r:id="rId7"/>
    <p:sldId id="339" r:id="rId8"/>
    <p:sldId id="340" r:id="rId9"/>
    <p:sldId id="341" r:id="rId10"/>
    <p:sldId id="342" r:id="rId11"/>
    <p:sldId id="343" r:id="rId12"/>
    <p:sldId id="344" r:id="rId13"/>
    <p:sldId id="345" r:id="rId14"/>
    <p:sldId id="346" r:id="rId15"/>
    <p:sldId id="347" r:id="rId16"/>
    <p:sldId id="348" r:id="rId17"/>
    <p:sldId id="352" r:id="rId18"/>
    <p:sldId id="354" r:id="rId19"/>
    <p:sldId id="349" r:id="rId20"/>
    <p:sldId id="355" r:id="rId21"/>
    <p:sldId id="258" r:id="rId22"/>
    <p:sldId id="260" r:id="rId23"/>
    <p:sldId id="261" r:id="rId24"/>
    <p:sldId id="358" r:id="rId25"/>
    <p:sldId id="262" r:id="rId26"/>
    <p:sldId id="264" r:id="rId27"/>
    <p:sldId id="265" r:id="rId28"/>
    <p:sldId id="266" r:id="rId29"/>
    <p:sldId id="285" r:id="rId30"/>
    <p:sldId id="286" r:id="rId31"/>
    <p:sldId id="287" r:id="rId32"/>
    <p:sldId id="288" r:id="rId33"/>
    <p:sldId id="289"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6" r:id="rId75"/>
    <p:sldId id="317" r:id="rId76"/>
    <p:sldId id="318" r:id="rId77"/>
    <p:sldId id="319" r:id="rId78"/>
    <p:sldId id="320" r:id="rId79"/>
    <p:sldId id="359" r:id="rId80"/>
    <p:sldId id="360" r:id="rId81"/>
    <p:sldId id="361" r:id="rId82"/>
    <p:sldId id="362" r:id="rId83"/>
    <p:sldId id="363" r:id="rId84"/>
    <p:sldId id="364" r:id="rId85"/>
    <p:sldId id="366" r:id="rId86"/>
    <p:sldId id="367" r:id="rId87"/>
    <p:sldId id="368" r:id="rId88"/>
    <p:sldId id="369" r:id="rId89"/>
    <p:sldId id="370" r:id="rId9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daklc44@outlook.com" initials="n" lastIdx="3" clrIdx="0">
    <p:extLst>
      <p:ext uri="{19B8F6BF-5375-455C-9EA6-DF929625EA0E}">
        <p15:presenceInfo xmlns:p15="http://schemas.microsoft.com/office/powerpoint/2012/main" userId="4988ddba6e35b0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E89C0"/>
    <a:srgbClr val="371321"/>
    <a:srgbClr val="2A0E1C"/>
    <a:srgbClr val="97B5F3"/>
    <a:srgbClr val="CCACED"/>
    <a:srgbClr val="B49BDD"/>
    <a:srgbClr val="BBBCF2"/>
    <a:srgbClr val="416273"/>
    <a:srgbClr val="666699"/>
    <a:srgbClr val="F8F8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44" autoAdjust="0"/>
    <p:restoredTop sz="94660"/>
  </p:normalViewPr>
  <p:slideViewPr>
    <p:cSldViewPr snapToGrid="0">
      <p:cViewPr varScale="1">
        <p:scale>
          <a:sx n="66" d="100"/>
          <a:sy n="66" d="100"/>
        </p:scale>
        <p:origin x="19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145161-90F6-4EE6-943E-5492EFAD191B}" type="doc">
      <dgm:prSet loTypeId="urn:microsoft.com/office/officeart/2005/8/layout/arrow2" loCatId="process" qsTypeId="urn:microsoft.com/office/officeart/2005/8/quickstyle/simple1" qsCatId="simple" csTypeId="urn:microsoft.com/office/officeart/2005/8/colors/accent1_2" csCatId="accent1" phldr="1"/>
      <dgm:spPr/>
    </dgm:pt>
    <dgm:pt modelId="{07C62EDC-545A-4DCB-A037-58D3C4A67DED}">
      <dgm:prSet phldrT="[Metin]"/>
      <dgm:spPr/>
      <dgm:t>
        <a:bodyPr/>
        <a:lstStyle/>
        <a:p>
          <a:r>
            <a:rPr lang="tr-TR" dirty="0"/>
            <a:t>GİRİŞİMCİ</a:t>
          </a:r>
        </a:p>
      </dgm:t>
    </dgm:pt>
    <dgm:pt modelId="{82976859-1A33-422C-9320-18227A24CF37}" type="parTrans" cxnId="{32885176-4D67-4B81-9201-A4F2C4C0DFF1}">
      <dgm:prSet/>
      <dgm:spPr/>
      <dgm:t>
        <a:bodyPr/>
        <a:lstStyle/>
        <a:p>
          <a:endParaRPr lang="tr-TR"/>
        </a:p>
      </dgm:t>
    </dgm:pt>
    <dgm:pt modelId="{7F779BE9-24C1-49EA-B484-894E7E7416D8}" type="sibTrans" cxnId="{32885176-4D67-4B81-9201-A4F2C4C0DFF1}">
      <dgm:prSet/>
      <dgm:spPr/>
      <dgm:t>
        <a:bodyPr/>
        <a:lstStyle/>
        <a:p>
          <a:endParaRPr lang="tr-TR"/>
        </a:p>
      </dgm:t>
    </dgm:pt>
    <dgm:pt modelId="{84973262-7A6F-4482-B741-18FE92181988}">
      <dgm:prSet phldrT="[Metin]"/>
      <dgm:spPr/>
      <dgm:t>
        <a:bodyPr/>
        <a:lstStyle/>
        <a:p>
          <a:r>
            <a:rPr lang="tr-TR" dirty="0"/>
            <a:t>ŞİRKET</a:t>
          </a:r>
        </a:p>
      </dgm:t>
    </dgm:pt>
    <dgm:pt modelId="{F50989CA-D454-42D4-ABD7-DC16E8C8D75D}" type="parTrans" cxnId="{52417655-9DE5-437D-9865-A8FDAF96D2DD}">
      <dgm:prSet/>
      <dgm:spPr/>
      <dgm:t>
        <a:bodyPr/>
        <a:lstStyle/>
        <a:p>
          <a:endParaRPr lang="tr-TR"/>
        </a:p>
      </dgm:t>
    </dgm:pt>
    <dgm:pt modelId="{1299897A-2CCA-45A8-9559-FFECEA8D05FA}" type="sibTrans" cxnId="{52417655-9DE5-437D-9865-A8FDAF96D2DD}">
      <dgm:prSet/>
      <dgm:spPr/>
      <dgm:t>
        <a:bodyPr/>
        <a:lstStyle/>
        <a:p>
          <a:endParaRPr lang="tr-TR"/>
        </a:p>
      </dgm:t>
    </dgm:pt>
    <dgm:pt modelId="{94A0568B-35CA-40C5-A7A4-4239CF206005}">
      <dgm:prSet phldrT="[Metin]"/>
      <dgm:spPr/>
      <dgm:t>
        <a:bodyPr/>
        <a:lstStyle/>
        <a:p>
          <a:r>
            <a:rPr lang="tr-TR" dirty="0"/>
            <a:t>YATIRIMCIİ</a:t>
          </a:r>
        </a:p>
      </dgm:t>
    </dgm:pt>
    <dgm:pt modelId="{958C6427-F4A3-4F71-9CA7-0D802A1134F5}" type="parTrans" cxnId="{B48CCFCB-DC84-4ACC-A1A9-EF9C93A5CD9A}">
      <dgm:prSet/>
      <dgm:spPr/>
      <dgm:t>
        <a:bodyPr/>
        <a:lstStyle/>
        <a:p>
          <a:endParaRPr lang="tr-TR"/>
        </a:p>
      </dgm:t>
    </dgm:pt>
    <dgm:pt modelId="{A42DFC06-89C3-4BCC-897E-41BBC48969AA}" type="sibTrans" cxnId="{B48CCFCB-DC84-4ACC-A1A9-EF9C93A5CD9A}">
      <dgm:prSet/>
      <dgm:spPr/>
      <dgm:t>
        <a:bodyPr/>
        <a:lstStyle/>
        <a:p>
          <a:endParaRPr lang="tr-TR"/>
        </a:p>
      </dgm:t>
    </dgm:pt>
    <dgm:pt modelId="{5542A9A0-8564-4ED2-85B7-B07E98E8F127}" type="pres">
      <dgm:prSet presAssocID="{CF145161-90F6-4EE6-943E-5492EFAD191B}" presName="arrowDiagram" presStyleCnt="0">
        <dgm:presLayoutVars>
          <dgm:chMax val="5"/>
          <dgm:dir/>
          <dgm:resizeHandles val="exact"/>
        </dgm:presLayoutVars>
      </dgm:prSet>
      <dgm:spPr/>
    </dgm:pt>
    <dgm:pt modelId="{12F4589E-649D-4794-A1E9-FB41AD9C74AC}" type="pres">
      <dgm:prSet presAssocID="{CF145161-90F6-4EE6-943E-5492EFAD191B}" presName="arrow" presStyleLbl="bgShp" presStyleIdx="0" presStyleCnt="1" custLinFactNeighborX="-9964" custLinFactNeighborY="-24983"/>
      <dgm:spPr/>
    </dgm:pt>
    <dgm:pt modelId="{9DDC2922-295C-49ED-9550-5D44C73F21AF}" type="pres">
      <dgm:prSet presAssocID="{CF145161-90F6-4EE6-943E-5492EFAD191B}" presName="arrowDiagram3" presStyleCnt="0"/>
      <dgm:spPr/>
    </dgm:pt>
    <dgm:pt modelId="{67C4EA78-D72A-4EA0-A146-A4C07E30C356}" type="pres">
      <dgm:prSet presAssocID="{07C62EDC-545A-4DCB-A037-58D3C4A67DED}" presName="bullet3a" presStyleLbl="node1" presStyleIdx="0" presStyleCnt="3"/>
      <dgm:spPr/>
    </dgm:pt>
    <dgm:pt modelId="{C7D4FAE3-3673-43FB-86F2-C242EDE9CD32}" type="pres">
      <dgm:prSet presAssocID="{07C62EDC-545A-4DCB-A037-58D3C4A67DED}" presName="textBox3a" presStyleLbl="revTx" presStyleIdx="0" presStyleCnt="3">
        <dgm:presLayoutVars>
          <dgm:bulletEnabled val="1"/>
        </dgm:presLayoutVars>
      </dgm:prSet>
      <dgm:spPr/>
      <dgm:t>
        <a:bodyPr/>
        <a:lstStyle/>
        <a:p>
          <a:endParaRPr lang="tr-TR"/>
        </a:p>
      </dgm:t>
    </dgm:pt>
    <dgm:pt modelId="{E13918C9-8655-4125-8567-5069C53F9056}" type="pres">
      <dgm:prSet presAssocID="{84973262-7A6F-4482-B741-18FE92181988}" presName="bullet3b" presStyleLbl="node1" presStyleIdx="1" presStyleCnt="3"/>
      <dgm:spPr/>
    </dgm:pt>
    <dgm:pt modelId="{E43100E5-2C99-4ADA-B6E2-842FAA06E09E}" type="pres">
      <dgm:prSet presAssocID="{84973262-7A6F-4482-B741-18FE92181988}" presName="textBox3b" presStyleLbl="revTx" presStyleIdx="1" presStyleCnt="3">
        <dgm:presLayoutVars>
          <dgm:bulletEnabled val="1"/>
        </dgm:presLayoutVars>
      </dgm:prSet>
      <dgm:spPr/>
      <dgm:t>
        <a:bodyPr/>
        <a:lstStyle/>
        <a:p>
          <a:endParaRPr lang="tr-TR"/>
        </a:p>
      </dgm:t>
    </dgm:pt>
    <dgm:pt modelId="{1819E624-595F-48D5-A884-24BF306C014C}" type="pres">
      <dgm:prSet presAssocID="{94A0568B-35CA-40C5-A7A4-4239CF206005}" presName="bullet3c" presStyleLbl="node1" presStyleIdx="2" presStyleCnt="3"/>
      <dgm:spPr/>
    </dgm:pt>
    <dgm:pt modelId="{60153469-4070-4BB9-B4D7-CD970AC86870}" type="pres">
      <dgm:prSet presAssocID="{94A0568B-35CA-40C5-A7A4-4239CF206005}" presName="textBox3c" presStyleLbl="revTx" presStyleIdx="2" presStyleCnt="3">
        <dgm:presLayoutVars>
          <dgm:bulletEnabled val="1"/>
        </dgm:presLayoutVars>
      </dgm:prSet>
      <dgm:spPr/>
      <dgm:t>
        <a:bodyPr/>
        <a:lstStyle/>
        <a:p>
          <a:endParaRPr lang="tr-TR"/>
        </a:p>
      </dgm:t>
    </dgm:pt>
  </dgm:ptLst>
  <dgm:cxnLst>
    <dgm:cxn modelId="{DDAED57D-6365-44D0-9EBC-6DE98D9866AD}" type="presOf" srcId="{07C62EDC-545A-4DCB-A037-58D3C4A67DED}" destId="{C7D4FAE3-3673-43FB-86F2-C242EDE9CD32}" srcOrd="0" destOrd="0" presId="urn:microsoft.com/office/officeart/2005/8/layout/arrow2"/>
    <dgm:cxn modelId="{78ADFCC1-81E2-4A88-9EB9-A53C9C29BABE}" type="presOf" srcId="{94A0568B-35CA-40C5-A7A4-4239CF206005}" destId="{60153469-4070-4BB9-B4D7-CD970AC86870}" srcOrd="0" destOrd="0" presId="urn:microsoft.com/office/officeart/2005/8/layout/arrow2"/>
    <dgm:cxn modelId="{B48CCFCB-DC84-4ACC-A1A9-EF9C93A5CD9A}" srcId="{CF145161-90F6-4EE6-943E-5492EFAD191B}" destId="{94A0568B-35CA-40C5-A7A4-4239CF206005}" srcOrd="2" destOrd="0" parTransId="{958C6427-F4A3-4F71-9CA7-0D802A1134F5}" sibTransId="{A42DFC06-89C3-4BCC-897E-41BBC48969AA}"/>
    <dgm:cxn modelId="{52417655-9DE5-437D-9865-A8FDAF96D2DD}" srcId="{CF145161-90F6-4EE6-943E-5492EFAD191B}" destId="{84973262-7A6F-4482-B741-18FE92181988}" srcOrd="1" destOrd="0" parTransId="{F50989CA-D454-42D4-ABD7-DC16E8C8D75D}" sibTransId="{1299897A-2CCA-45A8-9559-FFECEA8D05FA}"/>
    <dgm:cxn modelId="{2F672303-442A-4441-98D5-1342E2539FE3}" type="presOf" srcId="{CF145161-90F6-4EE6-943E-5492EFAD191B}" destId="{5542A9A0-8564-4ED2-85B7-B07E98E8F127}" srcOrd="0" destOrd="0" presId="urn:microsoft.com/office/officeart/2005/8/layout/arrow2"/>
    <dgm:cxn modelId="{A8A204DC-4AD4-4187-AFC7-DA15267F18B9}" type="presOf" srcId="{84973262-7A6F-4482-B741-18FE92181988}" destId="{E43100E5-2C99-4ADA-B6E2-842FAA06E09E}" srcOrd="0" destOrd="0" presId="urn:microsoft.com/office/officeart/2005/8/layout/arrow2"/>
    <dgm:cxn modelId="{32885176-4D67-4B81-9201-A4F2C4C0DFF1}" srcId="{CF145161-90F6-4EE6-943E-5492EFAD191B}" destId="{07C62EDC-545A-4DCB-A037-58D3C4A67DED}" srcOrd="0" destOrd="0" parTransId="{82976859-1A33-422C-9320-18227A24CF37}" sibTransId="{7F779BE9-24C1-49EA-B484-894E7E7416D8}"/>
    <dgm:cxn modelId="{C50C4B3F-0A45-495B-BE3F-F6A20EB46753}" type="presParOf" srcId="{5542A9A0-8564-4ED2-85B7-B07E98E8F127}" destId="{12F4589E-649D-4794-A1E9-FB41AD9C74AC}" srcOrd="0" destOrd="0" presId="urn:microsoft.com/office/officeart/2005/8/layout/arrow2"/>
    <dgm:cxn modelId="{E40FD656-780D-4446-9450-F375770AF237}" type="presParOf" srcId="{5542A9A0-8564-4ED2-85B7-B07E98E8F127}" destId="{9DDC2922-295C-49ED-9550-5D44C73F21AF}" srcOrd="1" destOrd="0" presId="urn:microsoft.com/office/officeart/2005/8/layout/arrow2"/>
    <dgm:cxn modelId="{4871BA7C-9FC0-4522-8A68-CE58246DD2C0}" type="presParOf" srcId="{9DDC2922-295C-49ED-9550-5D44C73F21AF}" destId="{67C4EA78-D72A-4EA0-A146-A4C07E30C356}" srcOrd="0" destOrd="0" presId="urn:microsoft.com/office/officeart/2005/8/layout/arrow2"/>
    <dgm:cxn modelId="{4094D19A-2E7A-4CC6-B82B-D4B12493B47C}" type="presParOf" srcId="{9DDC2922-295C-49ED-9550-5D44C73F21AF}" destId="{C7D4FAE3-3673-43FB-86F2-C242EDE9CD32}" srcOrd="1" destOrd="0" presId="urn:microsoft.com/office/officeart/2005/8/layout/arrow2"/>
    <dgm:cxn modelId="{7E9F43BF-95BF-44CA-A48E-536BCBA34400}" type="presParOf" srcId="{9DDC2922-295C-49ED-9550-5D44C73F21AF}" destId="{E13918C9-8655-4125-8567-5069C53F9056}" srcOrd="2" destOrd="0" presId="urn:microsoft.com/office/officeart/2005/8/layout/arrow2"/>
    <dgm:cxn modelId="{5883C0D0-5DED-48C4-943C-8A2121BEEEB5}" type="presParOf" srcId="{9DDC2922-295C-49ED-9550-5D44C73F21AF}" destId="{E43100E5-2C99-4ADA-B6E2-842FAA06E09E}" srcOrd="3" destOrd="0" presId="urn:microsoft.com/office/officeart/2005/8/layout/arrow2"/>
    <dgm:cxn modelId="{4E35EB8C-C6C9-4964-974F-4AC468640F0C}" type="presParOf" srcId="{9DDC2922-295C-49ED-9550-5D44C73F21AF}" destId="{1819E624-595F-48D5-A884-24BF306C014C}" srcOrd="4" destOrd="0" presId="urn:microsoft.com/office/officeart/2005/8/layout/arrow2"/>
    <dgm:cxn modelId="{E1597A0E-27A9-419B-9B59-2875E01140B8}" type="presParOf" srcId="{9DDC2922-295C-49ED-9550-5D44C73F21AF}" destId="{60153469-4070-4BB9-B4D7-CD970AC86870}"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379CAE-3158-43F1-A32F-DC1CD9C79D1E}" type="doc">
      <dgm:prSet loTypeId="urn:microsoft.com/office/officeart/2005/8/layout/arrow6" loCatId="process" qsTypeId="urn:microsoft.com/office/officeart/2005/8/quickstyle/simple1" qsCatId="simple" csTypeId="urn:microsoft.com/office/officeart/2005/8/colors/colorful2" csCatId="colorful" phldr="1"/>
      <dgm:spPr/>
      <dgm:t>
        <a:bodyPr/>
        <a:lstStyle/>
        <a:p>
          <a:endParaRPr lang="tr-TR"/>
        </a:p>
      </dgm:t>
    </dgm:pt>
    <dgm:pt modelId="{F6A0B01C-11C4-496A-9AFC-598EE62E7C69}">
      <dgm:prSet phldrT="[Metin]"/>
      <dgm:spPr/>
      <dgm:t>
        <a:bodyPr/>
        <a:lstStyle/>
        <a:p>
          <a:r>
            <a:rPr lang="tr-TR" dirty="0"/>
            <a:t>TO</a:t>
          </a:r>
        </a:p>
      </dgm:t>
    </dgm:pt>
    <dgm:pt modelId="{5F549148-3EA0-4683-9004-E4F3F7F0535F}" type="parTrans" cxnId="{9C0C4EB4-CADE-4FAB-8DC0-CF023E1715EC}">
      <dgm:prSet/>
      <dgm:spPr/>
      <dgm:t>
        <a:bodyPr/>
        <a:lstStyle/>
        <a:p>
          <a:endParaRPr lang="tr-TR"/>
        </a:p>
      </dgm:t>
    </dgm:pt>
    <dgm:pt modelId="{3B16D8CA-0925-4E7F-AA47-0AC7A7522F51}" type="sibTrans" cxnId="{9C0C4EB4-CADE-4FAB-8DC0-CF023E1715EC}">
      <dgm:prSet/>
      <dgm:spPr/>
      <dgm:t>
        <a:bodyPr/>
        <a:lstStyle/>
        <a:p>
          <a:endParaRPr lang="tr-TR"/>
        </a:p>
      </dgm:t>
    </dgm:pt>
    <dgm:pt modelId="{88A3D408-02F4-4C66-94F3-121EDA01F3E1}">
      <dgm:prSet phldrT="[Metin]"/>
      <dgm:spPr/>
      <dgm:t>
        <a:bodyPr/>
        <a:lstStyle/>
        <a:p>
          <a:r>
            <a:rPr lang="tr-TR" dirty="0"/>
            <a:t>KEN</a:t>
          </a:r>
        </a:p>
      </dgm:t>
    </dgm:pt>
    <dgm:pt modelId="{9C54E58A-4E9E-459B-AC41-EABD470F42FC}" type="parTrans" cxnId="{4C686232-BCDB-4C6D-BB1D-AFC230A58F77}">
      <dgm:prSet/>
      <dgm:spPr/>
      <dgm:t>
        <a:bodyPr/>
        <a:lstStyle/>
        <a:p>
          <a:endParaRPr lang="tr-TR"/>
        </a:p>
      </dgm:t>
    </dgm:pt>
    <dgm:pt modelId="{F8B62A86-4511-4D29-AE89-907EDF896E2F}" type="sibTrans" cxnId="{4C686232-BCDB-4C6D-BB1D-AFC230A58F77}">
      <dgm:prSet/>
      <dgm:spPr/>
      <dgm:t>
        <a:bodyPr/>
        <a:lstStyle/>
        <a:p>
          <a:endParaRPr lang="tr-TR"/>
        </a:p>
      </dgm:t>
    </dgm:pt>
    <dgm:pt modelId="{32EF307B-6632-4391-BA76-95E2ACC73EFA}" type="pres">
      <dgm:prSet presAssocID="{C2379CAE-3158-43F1-A32F-DC1CD9C79D1E}" presName="compositeShape" presStyleCnt="0">
        <dgm:presLayoutVars>
          <dgm:chMax val="2"/>
          <dgm:dir/>
          <dgm:resizeHandles val="exact"/>
        </dgm:presLayoutVars>
      </dgm:prSet>
      <dgm:spPr/>
      <dgm:t>
        <a:bodyPr/>
        <a:lstStyle/>
        <a:p>
          <a:endParaRPr lang="tr-TR"/>
        </a:p>
      </dgm:t>
    </dgm:pt>
    <dgm:pt modelId="{101E0A04-35D5-400A-A3F6-5C664D4BCFC7}" type="pres">
      <dgm:prSet presAssocID="{C2379CAE-3158-43F1-A32F-DC1CD9C79D1E}" presName="ribbon" presStyleLbl="node1" presStyleIdx="0" presStyleCnt="1" custLinFactNeighborX="-4673" custLinFactNeighborY="6160"/>
      <dgm:spPr>
        <a:solidFill>
          <a:schemeClr val="accent2">
            <a:lumMod val="50000"/>
          </a:schemeClr>
        </a:solidFill>
        <a:ln>
          <a:solidFill>
            <a:schemeClr val="bg2">
              <a:lumMod val="75000"/>
            </a:schemeClr>
          </a:solidFill>
        </a:ln>
      </dgm:spPr>
    </dgm:pt>
    <dgm:pt modelId="{D6C2AB67-1803-4C73-B4B3-FF28EB67E346}" type="pres">
      <dgm:prSet presAssocID="{C2379CAE-3158-43F1-A32F-DC1CD9C79D1E}" presName="leftArrowText" presStyleLbl="node1" presStyleIdx="0" presStyleCnt="1">
        <dgm:presLayoutVars>
          <dgm:chMax val="0"/>
          <dgm:bulletEnabled val="1"/>
        </dgm:presLayoutVars>
      </dgm:prSet>
      <dgm:spPr/>
      <dgm:t>
        <a:bodyPr/>
        <a:lstStyle/>
        <a:p>
          <a:endParaRPr lang="tr-TR"/>
        </a:p>
      </dgm:t>
    </dgm:pt>
    <dgm:pt modelId="{EE19ABEF-8561-44EF-B788-5804A099A6DA}" type="pres">
      <dgm:prSet presAssocID="{C2379CAE-3158-43F1-A32F-DC1CD9C79D1E}" presName="rightArrowText" presStyleLbl="node1" presStyleIdx="0" presStyleCnt="1">
        <dgm:presLayoutVars>
          <dgm:chMax val="0"/>
          <dgm:bulletEnabled val="1"/>
        </dgm:presLayoutVars>
      </dgm:prSet>
      <dgm:spPr/>
      <dgm:t>
        <a:bodyPr/>
        <a:lstStyle/>
        <a:p>
          <a:endParaRPr lang="tr-TR"/>
        </a:p>
      </dgm:t>
    </dgm:pt>
  </dgm:ptLst>
  <dgm:cxnLst>
    <dgm:cxn modelId="{9C0C4EB4-CADE-4FAB-8DC0-CF023E1715EC}" srcId="{C2379CAE-3158-43F1-A32F-DC1CD9C79D1E}" destId="{F6A0B01C-11C4-496A-9AFC-598EE62E7C69}" srcOrd="0" destOrd="0" parTransId="{5F549148-3EA0-4683-9004-E4F3F7F0535F}" sibTransId="{3B16D8CA-0925-4E7F-AA47-0AC7A7522F51}"/>
    <dgm:cxn modelId="{D5315DAD-611D-4E7C-BD70-11833EF6BA8A}" type="presOf" srcId="{F6A0B01C-11C4-496A-9AFC-598EE62E7C69}" destId="{D6C2AB67-1803-4C73-B4B3-FF28EB67E346}" srcOrd="0" destOrd="0" presId="urn:microsoft.com/office/officeart/2005/8/layout/arrow6"/>
    <dgm:cxn modelId="{4C686232-BCDB-4C6D-BB1D-AFC230A58F77}" srcId="{C2379CAE-3158-43F1-A32F-DC1CD9C79D1E}" destId="{88A3D408-02F4-4C66-94F3-121EDA01F3E1}" srcOrd="1" destOrd="0" parTransId="{9C54E58A-4E9E-459B-AC41-EABD470F42FC}" sibTransId="{F8B62A86-4511-4D29-AE89-907EDF896E2F}"/>
    <dgm:cxn modelId="{27C5FD33-6BFB-4D94-98B8-3D3FF6F9783F}" type="presOf" srcId="{88A3D408-02F4-4C66-94F3-121EDA01F3E1}" destId="{EE19ABEF-8561-44EF-B788-5804A099A6DA}" srcOrd="0" destOrd="0" presId="urn:microsoft.com/office/officeart/2005/8/layout/arrow6"/>
    <dgm:cxn modelId="{97E68BCC-70FB-4594-A8EA-5438738868E2}" type="presOf" srcId="{C2379CAE-3158-43F1-A32F-DC1CD9C79D1E}" destId="{32EF307B-6632-4391-BA76-95E2ACC73EFA}" srcOrd="0" destOrd="0" presId="urn:microsoft.com/office/officeart/2005/8/layout/arrow6"/>
    <dgm:cxn modelId="{AA616653-430A-4E5F-8F1B-9083EF14A67B}" type="presParOf" srcId="{32EF307B-6632-4391-BA76-95E2ACC73EFA}" destId="{101E0A04-35D5-400A-A3F6-5C664D4BCFC7}" srcOrd="0" destOrd="0" presId="urn:microsoft.com/office/officeart/2005/8/layout/arrow6"/>
    <dgm:cxn modelId="{53DFAB6B-A80B-4DEC-8E25-6AA0F4BA0C18}" type="presParOf" srcId="{32EF307B-6632-4391-BA76-95E2ACC73EFA}" destId="{D6C2AB67-1803-4C73-B4B3-FF28EB67E346}" srcOrd="1" destOrd="0" presId="urn:microsoft.com/office/officeart/2005/8/layout/arrow6"/>
    <dgm:cxn modelId="{445A765E-6C8D-4CDC-B057-F327139DCD4B}" type="presParOf" srcId="{32EF307B-6632-4391-BA76-95E2ACC73EFA}" destId="{EE19ABEF-8561-44EF-B788-5804A099A6DA}"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4589E-649D-4794-A1E9-FB41AD9C74AC}">
      <dsp:nvSpPr>
        <dsp:cNvPr id="0" name=""/>
        <dsp:cNvSpPr/>
      </dsp:nvSpPr>
      <dsp:spPr>
        <a:xfrm>
          <a:off x="0" y="0"/>
          <a:ext cx="3942417" cy="2464011"/>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C4EA78-D72A-4EA0-A146-A4C07E30C356}">
      <dsp:nvSpPr>
        <dsp:cNvPr id="0" name=""/>
        <dsp:cNvSpPr/>
      </dsp:nvSpPr>
      <dsp:spPr>
        <a:xfrm>
          <a:off x="794695" y="1700660"/>
          <a:ext cx="102502" cy="1025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D4FAE3-3673-43FB-86F2-C242EDE9CD32}">
      <dsp:nvSpPr>
        <dsp:cNvPr id="0" name=""/>
        <dsp:cNvSpPr/>
      </dsp:nvSpPr>
      <dsp:spPr>
        <a:xfrm>
          <a:off x="845947" y="1751911"/>
          <a:ext cx="918583" cy="712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314" tIns="0" rIns="0" bIns="0" numCol="1" spcCol="1270" anchor="t" anchorCtr="0">
          <a:noAutofit/>
        </a:bodyPr>
        <a:lstStyle/>
        <a:p>
          <a:pPr lvl="0" algn="l" defTabSz="622300">
            <a:lnSpc>
              <a:spcPct val="90000"/>
            </a:lnSpc>
            <a:spcBef>
              <a:spcPct val="0"/>
            </a:spcBef>
            <a:spcAft>
              <a:spcPct val="35000"/>
            </a:spcAft>
          </a:pPr>
          <a:r>
            <a:rPr lang="tr-TR" sz="1400" kern="1200" dirty="0"/>
            <a:t>GİRİŞİMCİ</a:t>
          </a:r>
        </a:p>
      </dsp:txBody>
      <dsp:txXfrm>
        <a:off x="845947" y="1751911"/>
        <a:ext cx="918583" cy="712099"/>
      </dsp:txXfrm>
    </dsp:sp>
    <dsp:sp modelId="{E13918C9-8655-4125-8567-5069C53F9056}">
      <dsp:nvSpPr>
        <dsp:cNvPr id="0" name=""/>
        <dsp:cNvSpPr/>
      </dsp:nvSpPr>
      <dsp:spPr>
        <a:xfrm>
          <a:off x="1699480" y="1030942"/>
          <a:ext cx="185293" cy="1852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100E5-2C99-4ADA-B6E2-842FAA06E09E}">
      <dsp:nvSpPr>
        <dsp:cNvPr id="0" name=""/>
        <dsp:cNvSpPr/>
      </dsp:nvSpPr>
      <dsp:spPr>
        <a:xfrm>
          <a:off x="1792127" y="1123589"/>
          <a:ext cx="946180" cy="1340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83" tIns="0" rIns="0" bIns="0" numCol="1" spcCol="1270" anchor="t" anchorCtr="0">
          <a:noAutofit/>
        </a:bodyPr>
        <a:lstStyle/>
        <a:p>
          <a:pPr lvl="0" algn="l" defTabSz="622300">
            <a:lnSpc>
              <a:spcPct val="90000"/>
            </a:lnSpc>
            <a:spcBef>
              <a:spcPct val="0"/>
            </a:spcBef>
            <a:spcAft>
              <a:spcPct val="35000"/>
            </a:spcAft>
          </a:pPr>
          <a:r>
            <a:rPr lang="tr-TR" sz="1400" kern="1200" dirty="0"/>
            <a:t>ŞİRKET</a:t>
          </a:r>
        </a:p>
      </dsp:txBody>
      <dsp:txXfrm>
        <a:off x="1792127" y="1123589"/>
        <a:ext cx="946180" cy="1340421"/>
      </dsp:txXfrm>
    </dsp:sp>
    <dsp:sp modelId="{1819E624-595F-48D5-A884-24BF306C014C}">
      <dsp:nvSpPr>
        <dsp:cNvPr id="0" name=""/>
        <dsp:cNvSpPr/>
      </dsp:nvSpPr>
      <dsp:spPr>
        <a:xfrm>
          <a:off x="2787587" y="623394"/>
          <a:ext cx="256257" cy="256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153469-4070-4BB9-B4D7-CD970AC86870}">
      <dsp:nvSpPr>
        <dsp:cNvPr id="0" name=""/>
        <dsp:cNvSpPr/>
      </dsp:nvSpPr>
      <dsp:spPr>
        <a:xfrm>
          <a:off x="2915716" y="751523"/>
          <a:ext cx="946180" cy="1712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785" tIns="0" rIns="0" bIns="0" numCol="1" spcCol="1270" anchor="t" anchorCtr="0">
          <a:noAutofit/>
        </a:bodyPr>
        <a:lstStyle/>
        <a:p>
          <a:pPr lvl="0" algn="l" defTabSz="622300">
            <a:lnSpc>
              <a:spcPct val="90000"/>
            </a:lnSpc>
            <a:spcBef>
              <a:spcPct val="0"/>
            </a:spcBef>
            <a:spcAft>
              <a:spcPct val="35000"/>
            </a:spcAft>
          </a:pPr>
          <a:r>
            <a:rPr lang="tr-TR" sz="1400" kern="1200" dirty="0"/>
            <a:t>YATIRIMCIİ</a:t>
          </a:r>
        </a:p>
      </dsp:txBody>
      <dsp:txXfrm>
        <a:off x="2915716" y="751523"/>
        <a:ext cx="946180" cy="1712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E0A04-35D5-400A-A3F6-5C664D4BCFC7}">
      <dsp:nvSpPr>
        <dsp:cNvPr id="0" name=""/>
        <dsp:cNvSpPr/>
      </dsp:nvSpPr>
      <dsp:spPr>
        <a:xfrm>
          <a:off x="0" y="331573"/>
          <a:ext cx="3560617" cy="1424246"/>
        </a:xfrm>
        <a:prstGeom prst="leftRightRibbon">
          <a:avLst/>
        </a:prstGeom>
        <a:solidFill>
          <a:schemeClr val="accent2">
            <a:lumMod val="50000"/>
          </a:schemeClr>
        </a:solidFill>
        <a:ln w="12700" cap="flat" cmpd="sng" algn="ctr">
          <a:solidFill>
            <a:schemeClr val="bg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C2AB67-1803-4C73-B4B3-FF28EB67E346}">
      <dsp:nvSpPr>
        <dsp:cNvPr id="0" name=""/>
        <dsp:cNvSpPr/>
      </dsp:nvSpPr>
      <dsp:spPr>
        <a:xfrm>
          <a:off x="427274" y="493083"/>
          <a:ext cx="1175003" cy="69788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lvl="0" algn="ctr" defTabSz="1422400">
            <a:lnSpc>
              <a:spcPct val="90000"/>
            </a:lnSpc>
            <a:spcBef>
              <a:spcPct val="0"/>
            </a:spcBef>
            <a:spcAft>
              <a:spcPct val="35000"/>
            </a:spcAft>
          </a:pPr>
          <a:r>
            <a:rPr lang="tr-TR" sz="3200" kern="1200" dirty="0"/>
            <a:t>TO</a:t>
          </a:r>
        </a:p>
      </dsp:txBody>
      <dsp:txXfrm>
        <a:off x="427274" y="493083"/>
        <a:ext cx="1175003" cy="697880"/>
      </dsp:txXfrm>
    </dsp:sp>
    <dsp:sp modelId="{EE19ABEF-8561-44EF-B788-5804A099A6DA}">
      <dsp:nvSpPr>
        <dsp:cNvPr id="0" name=""/>
        <dsp:cNvSpPr/>
      </dsp:nvSpPr>
      <dsp:spPr>
        <a:xfrm>
          <a:off x="1780308" y="720962"/>
          <a:ext cx="1388640" cy="69788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lvl="0" algn="ctr" defTabSz="1422400">
            <a:lnSpc>
              <a:spcPct val="90000"/>
            </a:lnSpc>
            <a:spcBef>
              <a:spcPct val="0"/>
            </a:spcBef>
            <a:spcAft>
              <a:spcPct val="35000"/>
            </a:spcAft>
          </a:pPr>
          <a:r>
            <a:rPr lang="tr-TR" sz="3200" kern="1200" dirty="0"/>
            <a:t>KEN</a:t>
          </a:r>
        </a:p>
      </dsp:txBody>
      <dsp:txXfrm>
        <a:off x="1780308" y="720962"/>
        <a:ext cx="1388640" cy="69788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981A47-3E12-403B-A9D9-5C09B60F0DA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C03A054A-A3B7-451D-83F4-756892D411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461A7BFE-36D0-4E4C-B38B-AB0142E4B664}"/>
              </a:ext>
            </a:extLst>
          </p:cNvPr>
          <p:cNvSpPr>
            <a:spLocks noGrp="1"/>
          </p:cNvSpPr>
          <p:nvPr>
            <p:ph type="dt" sz="half" idx="10"/>
          </p:nvPr>
        </p:nvSpPr>
        <p:spPr/>
        <p:txBody>
          <a:bodyPr/>
          <a:lstStyle/>
          <a:p>
            <a:fld id="{C7E9F1A9-BBDA-4AE4-8DBC-FF4B1EC15D40}" type="datetimeFigureOut">
              <a:rPr lang="tr-TR" smtClean="0"/>
              <a:t>26.03.2023</a:t>
            </a:fld>
            <a:endParaRPr lang="tr-TR" dirty="0"/>
          </a:p>
        </p:txBody>
      </p:sp>
      <p:sp>
        <p:nvSpPr>
          <p:cNvPr id="5" name="Alt Bilgi Yer Tutucusu 4">
            <a:extLst>
              <a:ext uri="{FF2B5EF4-FFF2-40B4-BE49-F238E27FC236}">
                <a16:creationId xmlns:a16="http://schemas.microsoft.com/office/drawing/2014/main" id="{90F10592-BA06-4A7B-A86F-4CD6D2A34119}"/>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70ADCEC9-6A75-44E6-AE92-AEA7030886C1}"/>
              </a:ext>
            </a:extLst>
          </p:cNvPr>
          <p:cNvSpPr>
            <a:spLocks noGrp="1"/>
          </p:cNvSpPr>
          <p:nvPr>
            <p:ph type="sldNum" sz="quarter" idx="12"/>
          </p:nvPr>
        </p:nvSpPr>
        <p:spPr/>
        <p:txBody>
          <a:bodyPr/>
          <a:lstStyle/>
          <a:p>
            <a:fld id="{62937A43-9731-4046-8FBB-17162B8CC166}" type="slidenum">
              <a:rPr lang="tr-TR" smtClean="0"/>
              <a:t>‹#›</a:t>
            </a:fld>
            <a:endParaRPr lang="tr-TR" dirty="0"/>
          </a:p>
        </p:txBody>
      </p:sp>
    </p:spTree>
    <p:extLst>
      <p:ext uri="{BB962C8B-B14F-4D97-AF65-F5344CB8AC3E}">
        <p14:creationId xmlns:p14="http://schemas.microsoft.com/office/powerpoint/2010/main" val="2973285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13C8F3-2703-456B-AC4D-069EA3E64855}"/>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A6CD000-CBC2-4C6E-B884-6AE7F6459DB7}"/>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32FC688-B9D2-41F7-9051-171D3472FC7E}"/>
              </a:ext>
            </a:extLst>
          </p:cNvPr>
          <p:cNvSpPr>
            <a:spLocks noGrp="1"/>
          </p:cNvSpPr>
          <p:nvPr>
            <p:ph type="dt" sz="half" idx="10"/>
          </p:nvPr>
        </p:nvSpPr>
        <p:spPr/>
        <p:txBody>
          <a:bodyPr/>
          <a:lstStyle/>
          <a:p>
            <a:fld id="{C7E9F1A9-BBDA-4AE4-8DBC-FF4B1EC15D40}" type="datetimeFigureOut">
              <a:rPr lang="tr-TR" smtClean="0"/>
              <a:t>26.03.2023</a:t>
            </a:fld>
            <a:endParaRPr lang="tr-TR" dirty="0"/>
          </a:p>
        </p:txBody>
      </p:sp>
      <p:sp>
        <p:nvSpPr>
          <p:cNvPr id="5" name="Alt Bilgi Yer Tutucusu 4">
            <a:extLst>
              <a:ext uri="{FF2B5EF4-FFF2-40B4-BE49-F238E27FC236}">
                <a16:creationId xmlns:a16="http://schemas.microsoft.com/office/drawing/2014/main" id="{3424B130-332D-4D6F-9CE5-75D32807444E}"/>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6E2B0A9D-63C3-4BED-8F33-38024F4C9B19}"/>
              </a:ext>
            </a:extLst>
          </p:cNvPr>
          <p:cNvSpPr>
            <a:spLocks noGrp="1"/>
          </p:cNvSpPr>
          <p:nvPr>
            <p:ph type="sldNum" sz="quarter" idx="12"/>
          </p:nvPr>
        </p:nvSpPr>
        <p:spPr/>
        <p:txBody>
          <a:bodyPr/>
          <a:lstStyle/>
          <a:p>
            <a:fld id="{62937A43-9731-4046-8FBB-17162B8CC166}" type="slidenum">
              <a:rPr lang="tr-TR" smtClean="0"/>
              <a:t>‹#›</a:t>
            </a:fld>
            <a:endParaRPr lang="tr-TR" dirty="0"/>
          </a:p>
        </p:txBody>
      </p:sp>
    </p:spTree>
    <p:extLst>
      <p:ext uri="{BB962C8B-B14F-4D97-AF65-F5344CB8AC3E}">
        <p14:creationId xmlns:p14="http://schemas.microsoft.com/office/powerpoint/2010/main" val="4146229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6B462AA9-B24C-4461-8AFF-371E04DCEC4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A1AC0F4-84E1-4A8E-B9D9-5DEFC7262FC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8CDAB5-242B-469A-A5DE-AD9E13A9E620}"/>
              </a:ext>
            </a:extLst>
          </p:cNvPr>
          <p:cNvSpPr>
            <a:spLocks noGrp="1"/>
          </p:cNvSpPr>
          <p:nvPr>
            <p:ph type="dt" sz="half" idx="10"/>
          </p:nvPr>
        </p:nvSpPr>
        <p:spPr/>
        <p:txBody>
          <a:bodyPr/>
          <a:lstStyle/>
          <a:p>
            <a:fld id="{C7E9F1A9-BBDA-4AE4-8DBC-FF4B1EC15D40}" type="datetimeFigureOut">
              <a:rPr lang="tr-TR" smtClean="0"/>
              <a:t>26.03.2023</a:t>
            </a:fld>
            <a:endParaRPr lang="tr-TR" dirty="0"/>
          </a:p>
        </p:txBody>
      </p:sp>
      <p:sp>
        <p:nvSpPr>
          <p:cNvPr id="5" name="Alt Bilgi Yer Tutucusu 4">
            <a:extLst>
              <a:ext uri="{FF2B5EF4-FFF2-40B4-BE49-F238E27FC236}">
                <a16:creationId xmlns:a16="http://schemas.microsoft.com/office/drawing/2014/main" id="{AAAF4C8B-52FC-416E-8FBE-125E174DBA43}"/>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BCA545CB-ED43-48FA-AA40-B0005A0E3D3B}"/>
              </a:ext>
            </a:extLst>
          </p:cNvPr>
          <p:cNvSpPr>
            <a:spLocks noGrp="1"/>
          </p:cNvSpPr>
          <p:nvPr>
            <p:ph type="sldNum" sz="quarter" idx="12"/>
          </p:nvPr>
        </p:nvSpPr>
        <p:spPr/>
        <p:txBody>
          <a:bodyPr/>
          <a:lstStyle/>
          <a:p>
            <a:fld id="{62937A43-9731-4046-8FBB-17162B8CC166}" type="slidenum">
              <a:rPr lang="tr-TR" smtClean="0"/>
              <a:t>‹#›</a:t>
            </a:fld>
            <a:endParaRPr lang="tr-TR" dirty="0"/>
          </a:p>
        </p:txBody>
      </p:sp>
    </p:spTree>
    <p:extLst>
      <p:ext uri="{BB962C8B-B14F-4D97-AF65-F5344CB8AC3E}">
        <p14:creationId xmlns:p14="http://schemas.microsoft.com/office/powerpoint/2010/main" val="4107819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814FE1-9BE5-492F-9C4D-563B68EC534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59D1402-2E65-415D-8BF7-C3232317CD00}"/>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2CF49B2-EFC1-48BC-9987-A8BBE501C864}"/>
              </a:ext>
            </a:extLst>
          </p:cNvPr>
          <p:cNvSpPr>
            <a:spLocks noGrp="1"/>
          </p:cNvSpPr>
          <p:nvPr>
            <p:ph type="dt" sz="half" idx="10"/>
          </p:nvPr>
        </p:nvSpPr>
        <p:spPr/>
        <p:txBody>
          <a:bodyPr/>
          <a:lstStyle/>
          <a:p>
            <a:fld id="{C7E9F1A9-BBDA-4AE4-8DBC-FF4B1EC15D40}" type="datetimeFigureOut">
              <a:rPr lang="tr-TR" smtClean="0"/>
              <a:t>26.03.2023</a:t>
            </a:fld>
            <a:endParaRPr lang="tr-TR" dirty="0"/>
          </a:p>
        </p:txBody>
      </p:sp>
      <p:sp>
        <p:nvSpPr>
          <p:cNvPr id="5" name="Alt Bilgi Yer Tutucusu 4">
            <a:extLst>
              <a:ext uri="{FF2B5EF4-FFF2-40B4-BE49-F238E27FC236}">
                <a16:creationId xmlns:a16="http://schemas.microsoft.com/office/drawing/2014/main" id="{ADCC6532-A2B8-4CF0-884F-B46135FEFD20}"/>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2C183F52-5644-448E-ABAA-A6B8DC823A89}"/>
              </a:ext>
            </a:extLst>
          </p:cNvPr>
          <p:cNvSpPr>
            <a:spLocks noGrp="1"/>
          </p:cNvSpPr>
          <p:nvPr>
            <p:ph type="sldNum" sz="quarter" idx="12"/>
          </p:nvPr>
        </p:nvSpPr>
        <p:spPr/>
        <p:txBody>
          <a:bodyPr/>
          <a:lstStyle/>
          <a:p>
            <a:fld id="{62937A43-9731-4046-8FBB-17162B8CC166}" type="slidenum">
              <a:rPr lang="tr-TR" smtClean="0"/>
              <a:t>‹#›</a:t>
            </a:fld>
            <a:endParaRPr lang="tr-TR" dirty="0"/>
          </a:p>
        </p:txBody>
      </p:sp>
    </p:spTree>
    <p:extLst>
      <p:ext uri="{BB962C8B-B14F-4D97-AF65-F5344CB8AC3E}">
        <p14:creationId xmlns:p14="http://schemas.microsoft.com/office/powerpoint/2010/main" val="4057692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ED6143-DCBF-4255-9862-63E72EB96D9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5AA199B-9AB7-4EFC-B213-FE63F85262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AF66ACF-169B-4B98-AC94-3C0EB2B75CC1}"/>
              </a:ext>
            </a:extLst>
          </p:cNvPr>
          <p:cNvSpPr>
            <a:spLocks noGrp="1"/>
          </p:cNvSpPr>
          <p:nvPr>
            <p:ph type="dt" sz="half" idx="10"/>
          </p:nvPr>
        </p:nvSpPr>
        <p:spPr/>
        <p:txBody>
          <a:bodyPr/>
          <a:lstStyle/>
          <a:p>
            <a:fld id="{C7E9F1A9-BBDA-4AE4-8DBC-FF4B1EC15D40}" type="datetimeFigureOut">
              <a:rPr lang="tr-TR" smtClean="0"/>
              <a:t>26.03.2023</a:t>
            </a:fld>
            <a:endParaRPr lang="tr-TR" dirty="0"/>
          </a:p>
        </p:txBody>
      </p:sp>
      <p:sp>
        <p:nvSpPr>
          <p:cNvPr id="5" name="Alt Bilgi Yer Tutucusu 4">
            <a:extLst>
              <a:ext uri="{FF2B5EF4-FFF2-40B4-BE49-F238E27FC236}">
                <a16:creationId xmlns:a16="http://schemas.microsoft.com/office/drawing/2014/main" id="{63A04AA4-EBFD-48B9-9D3B-F13269A0BCDD}"/>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0940DBB7-AB9B-4A0D-867A-1DB83E7227F0}"/>
              </a:ext>
            </a:extLst>
          </p:cNvPr>
          <p:cNvSpPr>
            <a:spLocks noGrp="1"/>
          </p:cNvSpPr>
          <p:nvPr>
            <p:ph type="sldNum" sz="quarter" idx="12"/>
          </p:nvPr>
        </p:nvSpPr>
        <p:spPr/>
        <p:txBody>
          <a:bodyPr/>
          <a:lstStyle/>
          <a:p>
            <a:fld id="{62937A43-9731-4046-8FBB-17162B8CC166}" type="slidenum">
              <a:rPr lang="tr-TR" smtClean="0"/>
              <a:t>‹#›</a:t>
            </a:fld>
            <a:endParaRPr lang="tr-TR" dirty="0"/>
          </a:p>
        </p:txBody>
      </p:sp>
    </p:spTree>
    <p:extLst>
      <p:ext uri="{BB962C8B-B14F-4D97-AF65-F5344CB8AC3E}">
        <p14:creationId xmlns:p14="http://schemas.microsoft.com/office/powerpoint/2010/main" val="3483134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286557-A7B4-4F8B-9CE6-FF56053D78E9}"/>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6F7E98F-616A-484E-AF6F-69A5A6C533D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82F1BDCB-1948-4BE2-8AC4-B4ABE30C6128}"/>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3DB8F4D0-5D8B-4D69-B82B-4FE458A859E0}"/>
              </a:ext>
            </a:extLst>
          </p:cNvPr>
          <p:cNvSpPr>
            <a:spLocks noGrp="1"/>
          </p:cNvSpPr>
          <p:nvPr>
            <p:ph type="dt" sz="half" idx="10"/>
          </p:nvPr>
        </p:nvSpPr>
        <p:spPr/>
        <p:txBody>
          <a:bodyPr/>
          <a:lstStyle/>
          <a:p>
            <a:fld id="{C7E9F1A9-BBDA-4AE4-8DBC-FF4B1EC15D40}" type="datetimeFigureOut">
              <a:rPr lang="tr-TR" smtClean="0"/>
              <a:t>26.03.2023</a:t>
            </a:fld>
            <a:endParaRPr lang="tr-TR" dirty="0"/>
          </a:p>
        </p:txBody>
      </p:sp>
      <p:sp>
        <p:nvSpPr>
          <p:cNvPr id="6" name="Alt Bilgi Yer Tutucusu 5">
            <a:extLst>
              <a:ext uri="{FF2B5EF4-FFF2-40B4-BE49-F238E27FC236}">
                <a16:creationId xmlns:a16="http://schemas.microsoft.com/office/drawing/2014/main" id="{CF202835-11E8-4883-BA67-E45ACF63B461}"/>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59CF3A73-AF2D-4291-A0B3-F56121A99BFE}"/>
              </a:ext>
            </a:extLst>
          </p:cNvPr>
          <p:cNvSpPr>
            <a:spLocks noGrp="1"/>
          </p:cNvSpPr>
          <p:nvPr>
            <p:ph type="sldNum" sz="quarter" idx="12"/>
          </p:nvPr>
        </p:nvSpPr>
        <p:spPr/>
        <p:txBody>
          <a:bodyPr/>
          <a:lstStyle/>
          <a:p>
            <a:fld id="{62937A43-9731-4046-8FBB-17162B8CC166}" type="slidenum">
              <a:rPr lang="tr-TR" smtClean="0"/>
              <a:t>‹#›</a:t>
            </a:fld>
            <a:endParaRPr lang="tr-TR" dirty="0"/>
          </a:p>
        </p:txBody>
      </p:sp>
    </p:spTree>
    <p:extLst>
      <p:ext uri="{BB962C8B-B14F-4D97-AF65-F5344CB8AC3E}">
        <p14:creationId xmlns:p14="http://schemas.microsoft.com/office/powerpoint/2010/main" val="66964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52629E-115A-463D-B9AC-DFE973965D69}"/>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C38EBDD-4FE4-4549-8B24-6F30BF67C3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AD2F1D7D-11B8-416B-A1CF-59159AB0C5FE}"/>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E2EA07E-A618-48F9-B89A-B0E3D684F4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2F758231-C44A-4C6E-A672-92C302A047A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548E71C4-55AD-4DE6-882F-D9AF199FEFF7}"/>
              </a:ext>
            </a:extLst>
          </p:cNvPr>
          <p:cNvSpPr>
            <a:spLocks noGrp="1"/>
          </p:cNvSpPr>
          <p:nvPr>
            <p:ph type="dt" sz="half" idx="10"/>
          </p:nvPr>
        </p:nvSpPr>
        <p:spPr/>
        <p:txBody>
          <a:bodyPr/>
          <a:lstStyle/>
          <a:p>
            <a:fld id="{C7E9F1A9-BBDA-4AE4-8DBC-FF4B1EC15D40}" type="datetimeFigureOut">
              <a:rPr lang="tr-TR" smtClean="0"/>
              <a:t>26.03.2023</a:t>
            </a:fld>
            <a:endParaRPr lang="tr-TR" dirty="0"/>
          </a:p>
        </p:txBody>
      </p:sp>
      <p:sp>
        <p:nvSpPr>
          <p:cNvPr id="8" name="Alt Bilgi Yer Tutucusu 7">
            <a:extLst>
              <a:ext uri="{FF2B5EF4-FFF2-40B4-BE49-F238E27FC236}">
                <a16:creationId xmlns:a16="http://schemas.microsoft.com/office/drawing/2014/main" id="{9F9B2668-0681-4158-BA79-B6A639C68975}"/>
              </a:ext>
            </a:extLst>
          </p:cNvPr>
          <p:cNvSpPr>
            <a:spLocks noGrp="1"/>
          </p:cNvSpPr>
          <p:nvPr>
            <p:ph type="ftr" sz="quarter" idx="11"/>
          </p:nvPr>
        </p:nvSpPr>
        <p:spPr/>
        <p:txBody>
          <a:bodyPr/>
          <a:lstStyle/>
          <a:p>
            <a:endParaRPr lang="tr-TR" dirty="0"/>
          </a:p>
        </p:txBody>
      </p:sp>
      <p:sp>
        <p:nvSpPr>
          <p:cNvPr id="9" name="Slayt Numarası Yer Tutucusu 8">
            <a:extLst>
              <a:ext uri="{FF2B5EF4-FFF2-40B4-BE49-F238E27FC236}">
                <a16:creationId xmlns:a16="http://schemas.microsoft.com/office/drawing/2014/main" id="{07264A8C-4B5E-4439-A1CC-828BB32F3D85}"/>
              </a:ext>
            </a:extLst>
          </p:cNvPr>
          <p:cNvSpPr>
            <a:spLocks noGrp="1"/>
          </p:cNvSpPr>
          <p:nvPr>
            <p:ph type="sldNum" sz="quarter" idx="12"/>
          </p:nvPr>
        </p:nvSpPr>
        <p:spPr/>
        <p:txBody>
          <a:bodyPr/>
          <a:lstStyle/>
          <a:p>
            <a:fld id="{62937A43-9731-4046-8FBB-17162B8CC166}" type="slidenum">
              <a:rPr lang="tr-TR" smtClean="0"/>
              <a:t>‹#›</a:t>
            </a:fld>
            <a:endParaRPr lang="tr-TR" dirty="0"/>
          </a:p>
        </p:txBody>
      </p:sp>
    </p:spTree>
    <p:extLst>
      <p:ext uri="{BB962C8B-B14F-4D97-AF65-F5344CB8AC3E}">
        <p14:creationId xmlns:p14="http://schemas.microsoft.com/office/powerpoint/2010/main" val="295303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E7D350-EDF8-4DDA-B8E4-4163734EBEA6}"/>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B3C60303-EA9B-4353-8C56-97525900528D}"/>
              </a:ext>
            </a:extLst>
          </p:cNvPr>
          <p:cNvSpPr>
            <a:spLocks noGrp="1"/>
          </p:cNvSpPr>
          <p:nvPr>
            <p:ph type="dt" sz="half" idx="10"/>
          </p:nvPr>
        </p:nvSpPr>
        <p:spPr/>
        <p:txBody>
          <a:bodyPr/>
          <a:lstStyle/>
          <a:p>
            <a:fld id="{C7E9F1A9-BBDA-4AE4-8DBC-FF4B1EC15D40}" type="datetimeFigureOut">
              <a:rPr lang="tr-TR" smtClean="0"/>
              <a:t>26.03.2023</a:t>
            </a:fld>
            <a:endParaRPr lang="tr-TR" dirty="0"/>
          </a:p>
        </p:txBody>
      </p:sp>
      <p:sp>
        <p:nvSpPr>
          <p:cNvPr id="4" name="Alt Bilgi Yer Tutucusu 3">
            <a:extLst>
              <a:ext uri="{FF2B5EF4-FFF2-40B4-BE49-F238E27FC236}">
                <a16:creationId xmlns:a16="http://schemas.microsoft.com/office/drawing/2014/main" id="{1004BD4B-E783-43F9-BB8C-1F608FEF6A29}"/>
              </a:ext>
            </a:extLst>
          </p:cNvPr>
          <p:cNvSpPr>
            <a:spLocks noGrp="1"/>
          </p:cNvSpPr>
          <p:nvPr>
            <p:ph type="ftr" sz="quarter" idx="11"/>
          </p:nvPr>
        </p:nvSpPr>
        <p:spPr/>
        <p:txBody>
          <a:bodyPr/>
          <a:lstStyle/>
          <a:p>
            <a:endParaRPr lang="tr-TR" dirty="0"/>
          </a:p>
        </p:txBody>
      </p:sp>
      <p:sp>
        <p:nvSpPr>
          <p:cNvPr id="5" name="Slayt Numarası Yer Tutucusu 4">
            <a:extLst>
              <a:ext uri="{FF2B5EF4-FFF2-40B4-BE49-F238E27FC236}">
                <a16:creationId xmlns:a16="http://schemas.microsoft.com/office/drawing/2014/main" id="{0D4E7017-D455-461B-B14A-7C329E4EABB7}"/>
              </a:ext>
            </a:extLst>
          </p:cNvPr>
          <p:cNvSpPr>
            <a:spLocks noGrp="1"/>
          </p:cNvSpPr>
          <p:nvPr>
            <p:ph type="sldNum" sz="quarter" idx="12"/>
          </p:nvPr>
        </p:nvSpPr>
        <p:spPr/>
        <p:txBody>
          <a:bodyPr/>
          <a:lstStyle/>
          <a:p>
            <a:fld id="{62937A43-9731-4046-8FBB-17162B8CC166}" type="slidenum">
              <a:rPr lang="tr-TR" smtClean="0"/>
              <a:t>‹#›</a:t>
            </a:fld>
            <a:endParaRPr lang="tr-TR" dirty="0"/>
          </a:p>
        </p:txBody>
      </p:sp>
    </p:spTree>
    <p:extLst>
      <p:ext uri="{BB962C8B-B14F-4D97-AF65-F5344CB8AC3E}">
        <p14:creationId xmlns:p14="http://schemas.microsoft.com/office/powerpoint/2010/main" val="337974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A5A1B43-B04D-4592-AB76-7ED579BD77B3}"/>
              </a:ext>
            </a:extLst>
          </p:cNvPr>
          <p:cNvSpPr>
            <a:spLocks noGrp="1"/>
          </p:cNvSpPr>
          <p:nvPr>
            <p:ph type="dt" sz="half" idx="10"/>
          </p:nvPr>
        </p:nvSpPr>
        <p:spPr/>
        <p:txBody>
          <a:bodyPr/>
          <a:lstStyle/>
          <a:p>
            <a:fld id="{C7E9F1A9-BBDA-4AE4-8DBC-FF4B1EC15D40}" type="datetimeFigureOut">
              <a:rPr lang="tr-TR" smtClean="0"/>
              <a:t>26.03.2023</a:t>
            </a:fld>
            <a:endParaRPr lang="tr-TR" dirty="0"/>
          </a:p>
        </p:txBody>
      </p:sp>
      <p:sp>
        <p:nvSpPr>
          <p:cNvPr id="3" name="Alt Bilgi Yer Tutucusu 2">
            <a:extLst>
              <a:ext uri="{FF2B5EF4-FFF2-40B4-BE49-F238E27FC236}">
                <a16:creationId xmlns:a16="http://schemas.microsoft.com/office/drawing/2014/main" id="{78C826F4-0423-4071-B248-DCA673BAC455}"/>
              </a:ext>
            </a:extLst>
          </p:cNvPr>
          <p:cNvSpPr>
            <a:spLocks noGrp="1"/>
          </p:cNvSpPr>
          <p:nvPr>
            <p:ph type="ftr" sz="quarter" idx="11"/>
          </p:nvPr>
        </p:nvSpPr>
        <p:spPr/>
        <p:txBody>
          <a:bodyPr/>
          <a:lstStyle/>
          <a:p>
            <a:endParaRPr lang="tr-TR" dirty="0"/>
          </a:p>
        </p:txBody>
      </p:sp>
      <p:sp>
        <p:nvSpPr>
          <p:cNvPr id="4" name="Slayt Numarası Yer Tutucusu 3">
            <a:extLst>
              <a:ext uri="{FF2B5EF4-FFF2-40B4-BE49-F238E27FC236}">
                <a16:creationId xmlns:a16="http://schemas.microsoft.com/office/drawing/2014/main" id="{D65CC102-5BEE-40B5-B822-92A7E99185E3}"/>
              </a:ext>
            </a:extLst>
          </p:cNvPr>
          <p:cNvSpPr>
            <a:spLocks noGrp="1"/>
          </p:cNvSpPr>
          <p:nvPr>
            <p:ph type="sldNum" sz="quarter" idx="12"/>
          </p:nvPr>
        </p:nvSpPr>
        <p:spPr/>
        <p:txBody>
          <a:bodyPr/>
          <a:lstStyle/>
          <a:p>
            <a:fld id="{62937A43-9731-4046-8FBB-17162B8CC166}" type="slidenum">
              <a:rPr lang="tr-TR" smtClean="0"/>
              <a:t>‹#›</a:t>
            </a:fld>
            <a:endParaRPr lang="tr-TR" dirty="0"/>
          </a:p>
        </p:txBody>
      </p:sp>
    </p:spTree>
    <p:extLst>
      <p:ext uri="{BB962C8B-B14F-4D97-AF65-F5344CB8AC3E}">
        <p14:creationId xmlns:p14="http://schemas.microsoft.com/office/powerpoint/2010/main" val="1452775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D590FC-36D7-463E-B168-808372B3076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1CF1BC5-DF92-48A3-AE85-DDA998984C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8DD418C-4927-438A-98CA-0D003451C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DBD5EEC-FF14-4EE8-A84F-392E0211C811}"/>
              </a:ext>
            </a:extLst>
          </p:cNvPr>
          <p:cNvSpPr>
            <a:spLocks noGrp="1"/>
          </p:cNvSpPr>
          <p:nvPr>
            <p:ph type="dt" sz="half" idx="10"/>
          </p:nvPr>
        </p:nvSpPr>
        <p:spPr/>
        <p:txBody>
          <a:bodyPr/>
          <a:lstStyle/>
          <a:p>
            <a:fld id="{C7E9F1A9-BBDA-4AE4-8DBC-FF4B1EC15D40}" type="datetimeFigureOut">
              <a:rPr lang="tr-TR" smtClean="0"/>
              <a:t>26.03.2023</a:t>
            </a:fld>
            <a:endParaRPr lang="tr-TR" dirty="0"/>
          </a:p>
        </p:txBody>
      </p:sp>
      <p:sp>
        <p:nvSpPr>
          <p:cNvPr id="6" name="Alt Bilgi Yer Tutucusu 5">
            <a:extLst>
              <a:ext uri="{FF2B5EF4-FFF2-40B4-BE49-F238E27FC236}">
                <a16:creationId xmlns:a16="http://schemas.microsoft.com/office/drawing/2014/main" id="{60921778-FA77-4D19-AC7A-FBA9A2ABE674}"/>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B6604A1E-3D58-4B40-9028-4608BCFFD6B8}"/>
              </a:ext>
            </a:extLst>
          </p:cNvPr>
          <p:cNvSpPr>
            <a:spLocks noGrp="1"/>
          </p:cNvSpPr>
          <p:nvPr>
            <p:ph type="sldNum" sz="quarter" idx="12"/>
          </p:nvPr>
        </p:nvSpPr>
        <p:spPr/>
        <p:txBody>
          <a:bodyPr/>
          <a:lstStyle/>
          <a:p>
            <a:fld id="{62937A43-9731-4046-8FBB-17162B8CC166}" type="slidenum">
              <a:rPr lang="tr-TR" smtClean="0"/>
              <a:t>‹#›</a:t>
            </a:fld>
            <a:endParaRPr lang="tr-TR" dirty="0"/>
          </a:p>
        </p:txBody>
      </p:sp>
    </p:spTree>
    <p:extLst>
      <p:ext uri="{BB962C8B-B14F-4D97-AF65-F5344CB8AC3E}">
        <p14:creationId xmlns:p14="http://schemas.microsoft.com/office/powerpoint/2010/main" val="1264114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A7B7D2-D7DF-4C37-BCF3-365A703D242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72238A0-6D9E-4814-959F-549D0F569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dirty="0"/>
          </a:p>
        </p:txBody>
      </p:sp>
      <p:sp>
        <p:nvSpPr>
          <p:cNvPr id="4" name="Metin Yer Tutucusu 3">
            <a:extLst>
              <a:ext uri="{FF2B5EF4-FFF2-40B4-BE49-F238E27FC236}">
                <a16:creationId xmlns:a16="http://schemas.microsoft.com/office/drawing/2014/main" id="{4353C29A-1086-4051-A198-74EB9EE49D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0BFB340-E22B-4528-871A-2E6C87734796}"/>
              </a:ext>
            </a:extLst>
          </p:cNvPr>
          <p:cNvSpPr>
            <a:spLocks noGrp="1"/>
          </p:cNvSpPr>
          <p:nvPr>
            <p:ph type="dt" sz="half" idx="10"/>
          </p:nvPr>
        </p:nvSpPr>
        <p:spPr/>
        <p:txBody>
          <a:bodyPr/>
          <a:lstStyle/>
          <a:p>
            <a:fld id="{C7E9F1A9-BBDA-4AE4-8DBC-FF4B1EC15D40}" type="datetimeFigureOut">
              <a:rPr lang="tr-TR" smtClean="0"/>
              <a:t>26.03.2023</a:t>
            </a:fld>
            <a:endParaRPr lang="tr-TR" dirty="0"/>
          </a:p>
        </p:txBody>
      </p:sp>
      <p:sp>
        <p:nvSpPr>
          <p:cNvPr id="6" name="Alt Bilgi Yer Tutucusu 5">
            <a:extLst>
              <a:ext uri="{FF2B5EF4-FFF2-40B4-BE49-F238E27FC236}">
                <a16:creationId xmlns:a16="http://schemas.microsoft.com/office/drawing/2014/main" id="{19792574-9049-4535-96FA-AEF26C78DD1C}"/>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A5558282-9290-4253-AF56-319F8A29FF79}"/>
              </a:ext>
            </a:extLst>
          </p:cNvPr>
          <p:cNvSpPr>
            <a:spLocks noGrp="1"/>
          </p:cNvSpPr>
          <p:nvPr>
            <p:ph type="sldNum" sz="quarter" idx="12"/>
          </p:nvPr>
        </p:nvSpPr>
        <p:spPr/>
        <p:txBody>
          <a:bodyPr/>
          <a:lstStyle/>
          <a:p>
            <a:fld id="{62937A43-9731-4046-8FBB-17162B8CC166}" type="slidenum">
              <a:rPr lang="tr-TR" smtClean="0"/>
              <a:t>‹#›</a:t>
            </a:fld>
            <a:endParaRPr lang="tr-TR" dirty="0"/>
          </a:p>
        </p:txBody>
      </p:sp>
    </p:spTree>
    <p:extLst>
      <p:ext uri="{BB962C8B-B14F-4D97-AF65-F5344CB8AC3E}">
        <p14:creationId xmlns:p14="http://schemas.microsoft.com/office/powerpoint/2010/main" val="155262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97000">
              <a:schemeClr val="tx2">
                <a:lumMod val="75000"/>
              </a:schemeClr>
            </a:gs>
            <a:gs pos="4000">
              <a:srgbClr val="2F5390"/>
            </a:gs>
            <a:gs pos="48000">
              <a:schemeClr val="tx2">
                <a:lumMod val="75000"/>
              </a:schemeClr>
            </a:gs>
          </a:gsLst>
          <a:lin ang="5400000" scaled="1"/>
          <a:tileRect/>
        </a:grad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DBD42A6C-7F76-48FB-8BDA-CB12FD9217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192A875-3B32-4BCE-BEB5-E26C56EA4E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9DEBAC0-ABDA-413F-A968-AD8195C703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E9F1A9-BBDA-4AE4-8DBC-FF4B1EC15D40}" type="datetimeFigureOut">
              <a:rPr lang="tr-TR" smtClean="0"/>
              <a:t>26.03.2023</a:t>
            </a:fld>
            <a:endParaRPr lang="tr-TR" dirty="0"/>
          </a:p>
        </p:txBody>
      </p:sp>
      <p:sp>
        <p:nvSpPr>
          <p:cNvPr id="5" name="Alt Bilgi Yer Tutucusu 4">
            <a:extLst>
              <a:ext uri="{FF2B5EF4-FFF2-40B4-BE49-F238E27FC236}">
                <a16:creationId xmlns:a16="http://schemas.microsoft.com/office/drawing/2014/main" id="{83532826-2D1B-4894-906A-B5F2070D7D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dirty="0"/>
          </a:p>
        </p:txBody>
      </p:sp>
      <p:sp>
        <p:nvSpPr>
          <p:cNvPr id="6" name="Slayt Numarası Yer Tutucusu 5">
            <a:extLst>
              <a:ext uri="{FF2B5EF4-FFF2-40B4-BE49-F238E27FC236}">
                <a16:creationId xmlns:a16="http://schemas.microsoft.com/office/drawing/2014/main" id="{1D0E37EC-E216-4563-A561-37825FA6F2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937A43-9731-4046-8FBB-17162B8CC166}" type="slidenum">
              <a:rPr lang="tr-TR" smtClean="0"/>
              <a:t>‹#›</a:t>
            </a:fld>
            <a:endParaRPr lang="tr-TR" dirty="0"/>
          </a:p>
        </p:txBody>
      </p:sp>
    </p:spTree>
    <p:extLst>
      <p:ext uri="{BB962C8B-B14F-4D97-AF65-F5344CB8AC3E}">
        <p14:creationId xmlns:p14="http://schemas.microsoft.com/office/powerpoint/2010/main" val="382150750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7.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media/image50.jpg"/></Relationships>
</file>

<file path=ppt/slides/_rels/slide5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2.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082573FA-E698-43F6-9CAF-D9DECFAB8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Resim 10">
            <a:extLst>
              <a:ext uri="{FF2B5EF4-FFF2-40B4-BE49-F238E27FC236}">
                <a16:creationId xmlns:a16="http://schemas.microsoft.com/office/drawing/2014/main" id="{E44B6299-F18E-4714-9596-F7A7EBFCC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328988" cy="2572789"/>
          </a:xfrm>
          <a:prstGeom prst="rect">
            <a:avLst/>
          </a:prstGeom>
        </p:spPr>
      </p:pic>
      <p:pic>
        <p:nvPicPr>
          <p:cNvPr id="13" name="Resim 12">
            <a:extLst>
              <a:ext uri="{FF2B5EF4-FFF2-40B4-BE49-F238E27FC236}">
                <a16:creationId xmlns:a16="http://schemas.microsoft.com/office/drawing/2014/main" id="{AB311ACE-0037-4039-8F7D-A5A195B3A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424" y="2033587"/>
            <a:ext cx="4252913" cy="3224213"/>
          </a:xfrm>
          <a:prstGeom prst="rect">
            <a:avLst/>
          </a:prstGeom>
        </p:spPr>
      </p:pic>
      <p:pic>
        <p:nvPicPr>
          <p:cNvPr id="15" name="Resim 14">
            <a:extLst>
              <a:ext uri="{FF2B5EF4-FFF2-40B4-BE49-F238E27FC236}">
                <a16:creationId xmlns:a16="http://schemas.microsoft.com/office/drawing/2014/main" id="{48856D3B-81BA-4C5F-8BA7-0FE8F49C2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9825" y="4455657"/>
            <a:ext cx="3686175" cy="2402343"/>
          </a:xfrm>
          <a:prstGeom prst="rect">
            <a:avLst/>
          </a:prstGeom>
        </p:spPr>
      </p:pic>
      <p:pic>
        <p:nvPicPr>
          <p:cNvPr id="17" name="Resim 16">
            <a:extLst>
              <a:ext uri="{FF2B5EF4-FFF2-40B4-BE49-F238E27FC236}">
                <a16:creationId xmlns:a16="http://schemas.microsoft.com/office/drawing/2014/main" id="{1DFA30FB-74E0-4DD3-A2A1-ECAE12DA24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2057" y="-1"/>
            <a:ext cx="2989942" cy="2572790"/>
          </a:xfrm>
          <a:prstGeom prst="rect">
            <a:avLst/>
          </a:prstGeom>
        </p:spPr>
      </p:pic>
      <p:pic>
        <p:nvPicPr>
          <p:cNvPr id="19" name="Resim 18">
            <a:extLst>
              <a:ext uri="{FF2B5EF4-FFF2-40B4-BE49-F238E27FC236}">
                <a16:creationId xmlns:a16="http://schemas.microsoft.com/office/drawing/2014/main" id="{56BF3EBD-8841-4AEF-B8B8-230789CE2D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1485" y="4093029"/>
            <a:ext cx="3570513" cy="2764971"/>
          </a:xfrm>
          <a:prstGeom prst="rect">
            <a:avLst/>
          </a:prstGeom>
        </p:spPr>
      </p:pic>
      <p:pic>
        <p:nvPicPr>
          <p:cNvPr id="21" name="Resim 20">
            <a:extLst>
              <a:ext uri="{FF2B5EF4-FFF2-40B4-BE49-F238E27FC236}">
                <a16:creationId xmlns:a16="http://schemas.microsoft.com/office/drawing/2014/main" id="{A00E03A6-EB43-4D6E-9FB0-56D7E3F788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110" y="1690686"/>
            <a:ext cx="3875314" cy="2764971"/>
          </a:xfrm>
          <a:prstGeom prst="rect">
            <a:avLst/>
          </a:prstGeom>
        </p:spPr>
      </p:pic>
      <p:pic>
        <p:nvPicPr>
          <p:cNvPr id="23" name="Resim 22">
            <a:extLst>
              <a:ext uri="{FF2B5EF4-FFF2-40B4-BE49-F238E27FC236}">
                <a16:creationId xmlns:a16="http://schemas.microsoft.com/office/drawing/2014/main" id="{B496249A-EDEA-43D2-B111-7084A76619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5257800"/>
            <a:ext cx="2815771" cy="1600200"/>
          </a:xfrm>
          <a:prstGeom prst="rect">
            <a:avLst/>
          </a:prstGeom>
        </p:spPr>
      </p:pic>
      <p:pic>
        <p:nvPicPr>
          <p:cNvPr id="25" name="Resim 24">
            <a:extLst>
              <a:ext uri="{FF2B5EF4-FFF2-40B4-BE49-F238E27FC236}">
                <a16:creationId xmlns:a16="http://schemas.microsoft.com/office/drawing/2014/main" id="{16C54120-2144-4626-8E89-3FC51AB4B537}"/>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076282" y="-49441"/>
            <a:ext cx="4252914" cy="2402343"/>
          </a:xfrm>
          <a:prstGeom prst="rect">
            <a:avLst/>
          </a:prstGeom>
        </p:spPr>
      </p:pic>
      <p:pic>
        <p:nvPicPr>
          <p:cNvPr id="27" name="Resim 26">
            <a:extLst>
              <a:ext uri="{FF2B5EF4-FFF2-40B4-BE49-F238E27FC236}">
                <a16:creationId xmlns:a16="http://schemas.microsoft.com/office/drawing/2014/main" id="{CB16B39D-7B3E-4E4A-8BC9-BCA0E48371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9649" y="0"/>
            <a:ext cx="2363719" cy="1970032"/>
          </a:xfrm>
          <a:prstGeom prst="rect">
            <a:avLst/>
          </a:prstGeom>
        </p:spPr>
      </p:pic>
      <p:pic>
        <p:nvPicPr>
          <p:cNvPr id="29" name="Resim 28">
            <a:extLst>
              <a:ext uri="{FF2B5EF4-FFF2-40B4-BE49-F238E27FC236}">
                <a16:creationId xmlns:a16="http://schemas.microsoft.com/office/drawing/2014/main" id="{2D8AC638-A251-44AB-B70C-E215FF43845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4007170"/>
            <a:ext cx="2451780" cy="2050730"/>
          </a:xfrm>
          <a:prstGeom prst="rect">
            <a:avLst/>
          </a:prstGeom>
        </p:spPr>
      </p:pic>
      <p:pic>
        <p:nvPicPr>
          <p:cNvPr id="39" name="Resim 38">
            <a:extLst>
              <a:ext uri="{FF2B5EF4-FFF2-40B4-BE49-F238E27FC236}">
                <a16:creationId xmlns:a16="http://schemas.microsoft.com/office/drawing/2014/main" id="{F8C6A993-3ECA-4D68-8415-CCF9BBBB6D09}"/>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050335" y="2604530"/>
            <a:ext cx="3141663" cy="1407243"/>
          </a:xfrm>
          <a:prstGeom prst="rect">
            <a:avLst/>
          </a:prstGeom>
        </p:spPr>
      </p:pic>
    </p:spTree>
    <p:extLst>
      <p:ext uri="{BB962C8B-B14F-4D97-AF65-F5344CB8AC3E}">
        <p14:creationId xmlns:p14="http://schemas.microsoft.com/office/powerpoint/2010/main" val="2795897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8FE6A42F-D014-4C9C-B43B-AAA846926F1D}"/>
              </a:ext>
            </a:extLst>
          </p:cNvPr>
          <p:cNvSpPr txBox="1"/>
          <p:nvPr/>
        </p:nvSpPr>
        <p:spPr>
          <a:xfrm>
            <a:off x="387927" y="598899"/>
            <a:ext cx="10598728" cy="4031873"/>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Metaverse’te Yaşam</a:t>
            </a:r>
            <a:endParaRPr lang="tr-TR" sz="3600" b="1" i="0" dirty="0">
              <a:solidFill>
                <a:srgbClr val="FFFF00"/>
              </a:solidFill>
              <a:effectLst/>
              <a:latin typeface="Montserrat" panose="00000500000000000000" pitchFamily="2" charset="-94"/>
            </a:endParaRPr>
          </a:p>
          <a:p>
            <a:pPr algn="l" fontAlgn="base"/>
            <a:r>
              <a:rPr lang="tr-TR" sz="2000" b="0" i="0" dirty="0">
                <a:solidFill>
                  <a:schemeClr val="bg1"/>
                </a:solidFill>
                <a:effectLst/>
                <a:latin typeface="Barlow" panose="00000500000000000000" pitchFamily="2" charset="-94"/>
              </a:rPr>
              <a:t>Daha önce web 3.0 internet kullanımına nasıl bir evrimle geçiş yaptığımızdan söz etmiştim. Bu noktada web 3.0’ın sunduğu olanaklar dahilinde ne gibi yeniliklere sahip olduğumuzu ve bu yeniliklerin Metaverse dünyasında bize nasıl bir yaşam vaat ettiğini değerlendirmek istiyorum.</a:t>
            </a:r>
          </a:p>
          <a:p>
            <a:pPr algn="l" fontAlgn="base"/>
            <a:r>
              <a:rPr lang="tr-TR" sz="2000" b="0" i="0" dirty="0">
                <a:solidFill>
                  <a:schemeClr val="bg1"/>
                </a:solidFill>
                <a:effectLst/>
                <a:latin typeface="Barlow" panose="00000500000000000000" pitchFamily="2" charset="-94"/>
              </a:rPr>
              <a:t>İlk olarak sahip olduğumuz bu teknolojik olanaklar sayesinde online ortamlar üzerinden dilediğimiz gibi iletişim kurabiliyoruz. Binlerce kilometre ötedeki insanlarla sesli ve görsel olarak oldukça net ve akıcı görüşmeler sağlayabiliyoruz. Dilediğimiz zaman dünyanın herhangi bir yerinden alışveriş yapmak da bizim için artık bir mucize olmaktan çıktı. Dahası insani işlerin yoruculuğundan da çoğu noktada teknolojik aletler ve internet sayesinde kurtulmuş durumdayız. Peki, Metaverse’ün şimdi sahip olmadığımız neyi bizim için mümkün kılmasını bekliyoruz? Metaverse’ün sunduğu yaşam kapsamında bize vaat ettiği bazı faydaları aşağıdaki gibi sıralayabiliriz:</a:t>
            </a:r>
          </a:p>
        </p:txBody>
      </p:sp>
    </p:spTree>
    <p:extLst>
      <p:ext uri="{BB962C8B-B14F-4D97-AF65-F5344CB8AC3E}">
        <p14:creationId xmlns:p14="http://schemas.microsoft.com/office/powerpoint/2010/main" val="2095419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4B82F611-B966-493C-8CA7-3F34206CAC34}"/>
              </a:ext>
            </a:extLst>
          </p:cNvPr>
          <p:cNvSpPr txBox="1"/>
          <p:nvPr/>
        </p:nvSpPr>
        <p:spPr>
          <a:xfrm>
            <a:off x="235528" y="0"/>
            <a:ext cx="11166763" cy="6155531"/>
          </a:xfrm>
          <a:prstGeom prst="rect">
            <a:avLst/>
          </a:prstGeom>
          <a:noFill/>
        </p:spPr>
        <p:txBody>
          <a:bodyPr wrap="square">
            <a:spAutoFit/>
          </a:bodyPr>
          <a:lstStyle/>
          <a:p>
            <a:pPr algn="l" fontAlgn="base">
              <a:buFont typeface="+mj-lt"/>
              <a:buAutoNum type="arabicPeriod"/>
            </a:pPr>
            <a:r>
              <a:rPr lang="tr-TR" sz="2400" b="1" i="0" dirty="0">
                <a:solidFill>
                  <a:srgbClr val="92D050"/>
                </a:solidFill>
                <a:effectLst/>
                <a:latin typeface="Calibri" panose="020F0502020204030204" pitchFamily="34" charset="0"/>
              </a:rPr>
              <a:t>Sanal Gerçeklik</a:t>
            </a:r>
            <a:endParaRPr lang="tr-TR" sz="2400" b="1" i="0" dirty="0">
              <a:solidFill>
                <a:srgbClr val="92D050"/>
              </a:solidFill>
              <a:effectLst/>
              <a:latin typeface="Montserrat" panose="00000500000000000000" pitchFamily="2" charset="-94"/>
            </a:endParaRPr>
          </a:p>
          <a:p>
            <a:pPr algn="l" fontAlgn="base"/>
            <a:r>
              <a:rPr lang="tr-TR" sz="2000" b="0" i="0" dirty="0">
                <a:solidFill>
                  <a:schemeClr val="bg1"/>
                </a:solidFill>
                <a:effectLst/>
                <a:latin typeface="Barlow" panose="00000500000000000000" pitchFamily="2" charset="-94"/>
              </a:rPr>
              <a:t>Işınlanmak, tarih boyunca en çok arzulanan ve çözülmeye çalışılan bir hayaldir. Bu hayalin gerçekleşmesi Metaverse’ün sunduğu arttırılmış sanal gerçeklik uygulamaları ve üç boyutlu gözlüklerle hedefleniyor.</a:t>
            </a:r>
          </a:p>
          <a:p>
            <a:pPr algn="l" fontAlgn="base"/>
            <a:endParaRPr lang="tr-TR" sz="2000" b="0" i="0" dirty="0">
              <a:solidFill>
                <a:schemeClr val="bg1"/>
              </a:solidFill>
              <a:effectLst/>
              <a:latin typeface="Barlow" panose="00000500000000000000" pitchFamily="2" charset="-94"/>
            </a:endParaRPr>
          </a:p>
          <a:p>
            <a:pPr algn="l" fontAlgn="base">
              <a:buFont typeface="+mj-lt"/>
              <a:buAutoNum type="arabicPeriod" startAt="2"/>
            </a:pPr>
            <a:r>
              <a:rPr lang="tr-TR" sz="2400" b="1" i="0" dirty="0">
                <a:solidFill>
                  <a:srgbClr val="92D050"/>
                </a:solidFill>
                <a:effectLst/>
                <a:latin typeface="Calibri" panose="020F0502020204030204" pitchFamily="34" charset="0"/>
              </a:rPr>
              <a:t>Avatar</a:t>
            </a:r>
            <a:endParaRPr lang="tr-TR" sz="2400" b="1" i="0" dirty="0">
              <a:solidFill>
                <a:srgbClr val="92D050"/>
              </a:solidFill>
              <a:effectLst/>
              <a:latin typeface="Montserrat" panose="00000500000000000000" pitchFamily="2" charset="-94"/>
            </a:endParaRPr>
          </a:p>
          <a:p>
            <a:pPr algn="l" fontAlgn="base"/>
            <a:r>
              <a:rPr lang="tr-TR" sz="2000" b="0" i="0" dirty="0">
                <a:solidFill>
                  <a:schemeClr val="bg1"/>
                </a:solidFill>
                <a:effectLst/>
                <a:latin typeface="Barlow" panose="00000500000000000000" pitchFamily="2" charset="-94"/>
              </a:rPr>
              <a:t>Şu anda kullandığınız sosyal medya kimliklerinizin oyunlarda büründüğünüz karakterlere dönüştürüldüğünü ve zihnen o avatarın içinde dijital evreni dolaştığınızı düşünün. İşte üç boyutlu halinizle Metaverse’e bu şekilde girmeniz mümkün olacak</a:t>
            </a:r>
            <a:r>
              <a:rPr lang="tr-TR" b="0" i="0" dirty="0">
                <a:solidFill>
                  <a:schemeClr val="bg1"/>
                </a:solidFill>
                <a:effectLst/>
                <a:latin typeface="Barlow" panose="00000500000000000000" pitchFamily="2" charset="-94"/>
              </a:rPr>
              <a:t>.</a:t>
            </a:r>
          </a:p>
          <a:p>
            <a:pPr algn="l" fontAlgn="base"/>
            <a:endParaRPr lang="tr-TR" b="0" i="0" dirty="0">
              <a:solidFill>
                <a:schemeClr val="bg1"/>
              </a:solidFill>
              <a:effectLst/>
              <a:latin typeface="Barlow" panose="00000500000000000000" pitchFamily="2" charset="-94"/>
            </a:endParaRPr>
          </a:p>
          <a:p>
            <a:pPr algn="l" fontAlgn="base">
              <a:buFont typeface="+mj-lt"/>
              <a:buAutoNum type="arabicPeriod" startAt="3"/>
            </a:pPr>
            <a:r>
              <a:rPr lang="tr-TR" sz="2400" b="1" i="0" dirty="0">
                <a:solidFill>
                  <a:srgbClr val="92D050"/>
                </a:solidFill>
                <a:effectLst/>
                <a:latin typeface="Calibri" panose="020F0502020204030204" pitchFamily="34" charset="0"/>
              </a:rPr>
              <a:t>İş Hayatı</a:t>
            </a:r>
            <a:endParaRPr lang="tr-TR" sz="2400" b="1" i="0" dirty="0">
              <a:solidFill>
                <a:srgbClr val="92D050"/>
              </a:solidFill>
              <a:effectLst/>
              <a:latin typeface="Montserrat" panose="00000500000000000000" pitchFamily="2" charset="-94"/>
            </a:endParaRPr>
          </a:p>
          <a:p>
            <a:pPr algn="l" fontAlgn="base"/>
            <a:r>
              <a:rPr lang="tr-TR" sz="2000" b="0" i="0" dirty="0">
                <a:solidFill>
                  <a:schemeClr val="bg1"/>
                </a:solidFill>
                <a:effectLst/>
                <a:latin typeface="Barlow" panose="00000500000000000000" pitchFamily="2" charset="-94"/>
              </a:rPr>
              <a:t>Gerçeklik sayesinde canlı toplantıların uygulanması ön görülüyor. Dolayısıyla evden çalışarak üretim yaparken toplantılarınızı da fiziksel mekâna gitmek zorunda kalmadan üstelik telefon ya da bilgisayar ekranına kilitlenmeden gerçekleştirebilirsiniz.</a:t>
            </a:r>
          </a:p>
          <a:p>
            <a:pPr algn="l" fontAlgn="base"/>
            <a:endParaRPr lang="tr-TR" sz="2000" b="0" i="0" dirty="0">
              <a:solidFill>
                <a:schemeClr val="bg1"/>
              </a:solidFill>
              <a:effectLst/>
              <a:latin typeface="Barlow" panose="00000500000000000000" pitchFamily="2" charset="-94"/>
            </a:endParaRPr>
          </a:p>
          <a:p>
            <a:pPr algn="l" fontAlgn="base">
              <a:buFont typeface="+mj-lt"/>
              <a:buAutoNum type="arabicPeriod" startAt="4"/>
            </a:pPr>
            <a:r>
              <a:rPr lang="tr-TR" sz="2400" b="1" i="0" dirty="0">
                <a:solidFill>
                  <a:srgbClr val="92D050"/>
                </a:solidFill>
                <a:effectLst/>
                <a:latin typeface="Calibri" panose="020F0502020204030204" pitchFamily="34" charset="0"/>
              </a:rPr>
              <a:t>Alışveriş</a:t>
            </a:r>
            <a:endParaRPr lang="tr-TR" sz="2400" b="1" i="0" dirty="0">
              <a:solidFill>
                <a:srgbClr val="92D050"/>
              </a:solidFill>
              <a:effectLst/>
              <a:latin typeface="Montserrat" panose="00000500000000000000" pitchFamily="2" charset="-94"/>
            </a:endParaRPr>
          </a:p>
          <a:p>
            <a:pPr algn="l" fontAlgn="base"/>
            <a:r>
              <a:rPr lang="tr-TR" sz="2000" b="0" i="0" dirty="0">
                <a:solidFill>
                  <a:schemeClr val="bg1"/>
                </a:solidFill>
                <a:effectLst/>
                <a:latin typeface="Barlow" panose="00000500000000000000" pitchFamily="2" charset="-94"/>
              </a:rPr>
              <a:t>Şu anda internet siteleri arasında geçişler yaparak yaptığınız alışverişleri sanal mağazalarda üç boyutlu olarak yaptığınızı düşünün. Örneğin kapalı çarşının bir modellemesi dijital olarak önünüzde açılacak ve içeride dolaşarak alışveriş yapacaksınız.</a:t>
            </a:r>
          </a:p>
        </p:txBody>
      </p:sp>
    </p:spTree>
    <p:extLst>
      <p:ext uri="{BB962C8B-B14F-4D97-AF65-F5344CB8AC3E}">
        <p14:creationId xmlns:p14="http://schemas.microsoft.com/office/powerpoint/2010/main" val="572449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36413F32-F071-47A8-B853-07BFDFF3D016}"/>
              </a:ext>
            </a:extLst>
          </p:cNvPr>
          <p:cNvSpPr txBox="1"/>
          <p:nvPr/>
        </p:nvSpPr>
        <p:spPr>
          <a:xfrm>
            <a:off x="332509" y="210878"/>
            <a:ext cx="11526982" cy="6432530"/>
          </a:xfrm>
          <a:prstGeom prst="rect">
            <a:avLst/>
          </a:prstGeom>
          <a:noFill/>
        </p:spPr>
        <p:txBody>
          <a:bodyPr wrap="square">
            <a:spAutoFit/>
          </a:bodyPr>
          <a:lstStyle/>
          <a:p>
            <a:pPr algn="l" fontAlgn="base">
              <a:buFont typeface="+mj-lt"/>
              <a:buAutoNum type="arabicPeriod" startAt="5"/>
            </a:pPr>
            <a:r>
              <a:rPr lang="tr-TR" sz="2400" b="1" i="0" dirty="0">
                <a:solidFill>
                  <a:srgbClr val="00B050"/>
                </a:solidFill>
                <a:effectLst/>
                <a:latin typeface="Calibri" panose="020F0502020204030204" pitchFamily="34" charset="0"/>
              </a:rPr>
              <a:t>Konser ve Tiyatro Etkinlikleri</a:t>
            </a:r>
            <a:endParaRPr lang="tr-TR" sz="2400" b="1" i="0" dirty="0">
              <a:solidFill>
                <a:srgbClr val="00B050"/>
              </a:solidFill>
              <a:effectLst/>
              <a:latin typeface="Montserrat" panose="00000500000000000000" pitchFamily="2" charset="-94"/>
            </a:endParaRPr>
          </a:p>
          <a:p>
            <a:pPr algn="l" fontAlgn="base"/>
            <a:r>
              <a:rPr lang="tr-TR" sz="2000" b="0" i="0" dirty="0">
                <a:solidFill>
                  <a:schemeClr val="bg1"/>
                </a:solidFill>
                <a:effectLst/>
                <a:latin typeface="Barlow" panose="00000500000000000000" pitchFamily="2" charset="-94"/>
              </a:rPr>
              <a:t>Bahsettiğimiz gerçeklik boyutu henüz var olmasa da ilk sanal konserler gerçekleştirilmeye başladı bile. Ancak siz yine de kocaman bir stadyumda Metallica konserini dijital olarak izlediğinizi düşünün. Metaverse, bunu da vaat ediyor.</a:t>
            </a:r>
          </a:p>
          <a:p>
            <a:pPr algn="l" fontAlgn="base"/>
            <a:endParaRPr lang="tr-TR" sz="2000" b="0" i="0" dirty="0">
              <a:solidFill>
                <a:schemeClr val="bg1"/>
              </a:solidFill>
              <a:effectLst/>
              <a:latin typeface="Barlow" panose="00000500000000000000" pitchFamily="2" charset="-94"/>
            </a:endParaRPr>
          </a:p>
          <a:p>
            <a:pPr algn="l" fontAlgn="base">
              <a:buFont typeface="+mj-lt"/>
              <a:buAutoNum type="arabicPeriod" startAt="6"/>
            </a:pPr>
            <a:r>
              <a:rPr lang="tr-TR" sz="2800" b="1" i="0" dirty="0">
                <a:solidFill>
                  <a:srgbClr val="FF0000"/>
                </a:solidFill>
                <a:effectLst/>
                <a:latin typeface="Calibri" panose="020F0502020204030204" pitchFamily="34" charset="0"/>
              </a:rPr>
              <a:t>Blockchain</a:t>
            </a:r>
            <a:endParaRPr lang="tr-TR" sz="2800" b="1" i="0" dirty="0">
              <a:solidFill>
                <a:srgbClr val="FF0000"/>
              </a:solidFill>
              <a:effectLst/>
              <a:latin typeface="Montserrat" panose="00000500000000000000" pitchFamily="2" charset="-94"/>
            </a:endParaRPr>
          </a:p>
          <a:p>
            <a:pPr algn="l" fontAlgn="base"/>
            <a:r>
              <a:rPr lang="tr-TR" sz="2400" b="0" i="0" dirty="0">
                <a:solidFill>
                  <a:srgbClr val="FFFF00"/>
                </a:solidFill>
                <a:effectLst/>
                <a:latin typeface="Barlow" panose="00000500000000000000" pitchFamily="2" charset="-94"/>
              </a:rPr>
              <a:t>Kripto para piyasaları üzerinde çeşitli dijitalleştirilebilir ürünler blok zinciri olarak adlandırılan bu teknoloji sayesinde hali hazırda maddi varlık olarak korunabiliyor. Metaverse’te bunun daha genişletilmiş halini elde etmek mümkün olabilecek. Örneğin kendinize ait bir web sitesi oluşturur gibi sanal bir dükkân oluşturabilirsiniz. Kapalı çarşı modellemesi içinde bir dükkanınız olduğunu düşünün.</a:t>
            </a:r>
          </a:p>
          <a:p>
            <a:pPr algn="l" fontAlgn="base">
              <a:buFont typeface="+mj-lt"/>
              <a:buAutoNum type="arabicPeriod" startAt="7"/>
            </a:pPr>
            <a:r>
              <a:rPr lang="tr-TR" sz="2400" b="1" i="0" dirty="0">
                <a:solidFill>
                  <a:srgbClr val="00B050"/>
                </a:solidFill>
                <a:effectLst/>
                <a:latin typeface="Calibri" panose="020F0502020204030204" pitchFamily="34" charset="0"/>
              </a:rPr>
              <a:t>NFT</a:t>
            </a:r>
            <a:endParaRPr lang="tr-TR" sz="2400" b="1" i="0" dirty="0">
              <a:solidFill>
                <a:srgbClr val="00B050"/>
              </a:solidFill>
              <a:effectLst/>
              <a:latin typeface="Montserrat" panose="00000500000000000000" pitchFamily="2" charset="-94"/>
            </a:endParaRPr>
          </a:p>
          <a:p>
            <a:pPr algn="l" fontAlgn="base"/>
            <a:r>
              <a:rPr lang="tr-TR" sz="2000" b="0" i="0" dirty="0">
                <a:solidFill>
                  <a:schemeClr val="bg1"/>
                </a:solidFill>
                <a:effectLst/>
                <a:latin typeface="Barlow" panose="00000500000000000000" pitchFamily="2" charset="-94"/>
              </a:rPr>
              <a:t>NFT dünyası hali hazırda gelişmekte olan bir ortam. Elon Musk’tan Paris Hilton’a kadar çok sayıda ünlü sima bu alanda sanat üretimine katılıyor ve koleksiyonlar yapıyor. NFT teknolojisi ise hem büyük yatırım aracı hem de sanatsal bir faaliyet olarak prestij elde etme şansını sunuyor. Bu sayede taşınmazlar artık tamamen dijital veri olarak güvence altına alınmış oluyor. Kripto para piyasaları ve NFT’ler şu anda Metaverse’in en gerçekçi halini gösteriyor.</a:t>
            </a:r>
          </a:p>
          <a:p>
            <a:pPr algn="l" fontAlgn="base"/>
            <a:r>
              <a:rPr lang="tr-TR" sz="2000" b="0" i="0" dirty="0">
                <a:solidFill>
                  <a:schemeClr val="bg1"/>
                </a:solidFill>
                <a:effectLst/>
                <a:latin typeface="Barlow" panose="00000500000000000000" pitchFamily="2" charset="-94"/>
              </a:rPr>
              <a:t>Metaverse’te yaşamın sunacağı daha birçok avantaj bulunuyor. Ancak daha ayakları yere basan bir inceleme için biraz da rekabet ortamından söz etmek istiyorum.</a:t>
            </a:r>
          </a:p>
        </p:txBody>
      </p:sp>
    </p:spTree>
    <p:extLst>
      <p:ext uri="{BB962C8B-B14F-4D97-AF65-F5344CB8AC3E}">
        <p14:creationId xmlns:p14="http://schemas.microsoft.com/office/powerpoint/2010/main" val="2085050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A547400-A891-40E1-9CF9-8C2193A0241A}"/>
              </a:ext>
            </a:extLst>
          </p:cNvPr>
          <p:cNvSpPr txBox="1"/>
          <p:nvPr/>
        </p:nvSpPr>
        <p:spPr>
          <a:xfrm>
            <a:off x="235529" y="307861"/>
            <a:ext cx="10806544" cy="3724096"/>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Metaverse’te Hakimiyet Kavgası Var mı?</a:t>
            </a:r>
            <a:endParaRPr lang="tr-TR" sz="3600" b="1" i="0" dirty="0">
              <a:solidFill>
                <a:srgbClr val="FFFF00"/>
              </a:solidFill>
              <a:effectLst/>
              <a:latin typeface="Montserrat" panose="00000500000000000000" pitchFamily="2" charset="-94"/>
            </a:endParaRPr>
          </a:p>
          <a:p>
            <a:pPr algn="l" fontAlgn="base"/>
            <a:r>
              <a:rPr lang="tr-TR" sz="2000" b="0" i="0" dirty="0">
                <a:solidFill>
                  <a:schemeClr val="bg1"/>
                </a:solidFill>
                <a:effectLst/>
                <a:latin typeface="Barlow" panose="00000500000000000000" pitchFamily="2" charset="-94"/>
              </a:rPr>
              <a:t>Hakimiyet kavgası, insanların oluşturduğu hiçbir alanda geri plana atılmamıştır. Hatta rekabetin gelişimleri tetiklediğini söylemek daha doğru olacaktır. Şimdilik Metaverse üzerinde hak iddia edebilecek kimse bulunmuyor. Tıpkı kapitalizmin gelişim sürecinde ilk önce toprak sahiplerinin kazanması ve farklı stratejilerle sonradan sınıf atlayan alt kesimden insanların da serbest rekabet ortamına dahil olabilmesi gibi Metaverse de herkesin katılımına açık demokratik bir ortam.</a:t>
            </a:r>
          </a:p>
          <a:p>
            <a:pPr algn="l" fontAlgn="base"/>
            <a:r>
              <a:rPr lang="tr-TR" sz="2000" b="0" i="0" dirty="0">
                <a:solidFill>
                  <a:schemeClr val="bg1"/>
                </a:solidFill>
                <a:effectLst/>
                <a:latin typeface="Barlow" panose="00000500000000000000" pitchFamily="2" charset="-94"/>
              </a:rPr>
              <a:t>Elbette yine toprak sahipleri gibi Metaverse evrenine daha yakın olan insanlar var. Özellikle bilişim dünyasının nabzını tutan bu insanların yarışı oldukça önde götürdüğünü biliyoruz. Peki, bu isimler kendi aralarında nasıl bir rekabet ortamı içindeler? Bu soruyu cevaplandırmak için Metaverse yarışında birbiriyle rekabet halinde olan ve çalışmalarıyla dikkat çeken dört ayrı markayı karşılaştıracağım.</a:t>
            </a:r>
          </a:p>
        </p:txBody>
      </p:sp>
    </p:spTree>
    <p:extLst>
      <p:ext uri="{BB962C8B-B14F-4D97-AF65-F5344CB8AC3E}">
        <p14:creationId xmlns:p14="http://schemas.microsoft.com/office/powerpoint/2010/main" val="371279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bill gates 2021 blog yayinladi 1638918902">
            <a:extLst>
              <a:ext uri="{FF2B5EF4-FFF2-40B4-BE49-F238E27FC236}">
                <a16:creationId xmlns:a16="http://schemas.microsoft.com/office/drawing/2014/main" id="{9F881CCF-F732-4517-9CE8-1A59D87CDFA2}"/>
              </a:ext>
            </a:extLst>
          </p:cNvPr>
          <p:cNvSpPr>
            <a:spLocks noChangeAspect="1" noChangeArrowheads="1"/>
          </p:cNvSpPr>
          <p:nvPr/>
        </p:nvSpPr>
        <p:spPr bwMode="auto">
          <a:xfrm>
            <a:off x="3214255" y="699655"/>
            <a:ext cx="3034145" cy="30341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dirty="0"/>
          </a:p>
        </p:txBody>
      </p:sp>
      <p:sp>
        <p:nvSpPr>
          <p:cNvPr id="5" name="Metin kutusu 4">
            <a:extLst>
              <a:ext uri="{FF2B5EF4-FFF2-40B4-BE49-F238E27FC236}">
                <a16:creationId xmlns:a16="http://schemas.microsoft.com/office/drawing/2014/main" id="{B655A859-E1E1-4C00-88F3-A8C54D3EB6D5}"/>
              </a:ext>
            </a:extLst>
          </p:cNvPr>
          <p:cNvSpPr txBox="1"/>
          <p:nvPr/>
        </p:nvSpPr>
        <p:spPr>
          <a:xfrm>
            <a:off x="415636" y="279461"/>
            <a:ext cx="6096000" cy="646331"/>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Bill Gates</a:t>
            </a:r>
            <a:endParaRPr lang="tr-TR" sz="3600" b="1" i="0" dirty="0">
              <a:solidFill>
                <a:srgbClr val="FFFF00"/>
              </a:solidFill>
              <a:effectLst/>
              <a:latin typeface="Montserrat" panose="00000500000000000000" pitchFamily="2" charset="-94"/>
            </a:endParaRPr>
          </a:p>
        </p:txBody>
      </p:sp>
      <p:sp>
        <p:nvSpPr>
          <p:cNvPr id="7" name="Metin kutusu 6">
            <a:extLst>
              <a:ext uri="{FF2B5EF4-FFF2-40B4-BE49-F238E27FC236}">
                <a16:creationId xmlns:a16="http://schemas.microsoft.com/office/drawing/2014/main" id="{6162890D-AECF-4A88-A841-CC91DEF5524D}"/>
              </a:ext>
            </a:extLst>
          </p:cNvPr>
          <p:cNvSpPr txBox="1"/>
          <p:nvPr/>
        </p:nvSpPr>
        <p:spPr>
          <a:xfrm>
            <a:off x="277091" y="1166705"/>
            <a:ext cx="6096000" cy="4708981"/>
          </a:xfrm>
          <a:prstGeom prst="rect">
            <a:avLst/>
          </a:prstGeom>
          <a:noFill/>
        </p:spPr>
        <p:txBody>
          <a:bodyPr wrap="square">
            <a:spAutoFit/>
          </a:bodyPr>
          <a:lstStyle/>
          <a:p>
            <a:r>
              <a:rPr lang="tr-TR" sz="2000" b="0" i="0" dirty="0">
                <a:solidFill>
                  <a:schemeClr val="bg1"/>
                </a:solidFill>
                <a:effectLst/>
                <a:latin typeface="Barlow" panose="00000500000000000000" pitchFamily="2" charset="-94"/>
              </a:rPr>
              <a:t>Dünya bilişim tarihinde en eski yatırımcılardan biri olan ve dünyanın sayılı zenginleri arasında yer alan Bill Gates, Metaverse yarışında yer alan en büyük yatırımcılardan biri. Microsoft Ignite 2021 toplantısında yapılan açıklamalara göre Microsoft Teams, Metaverse üzerinden yayınlanacak ve birçok olanakla beraber yeni dijital evreni şekillendirecek. Fiziksel ortamda yapılan işlerin dijital ortamlarda yapılacak toplantılarla yönlendireceğini açıklayan şirket CEO’su Satya Nedalla </a:t>
            </a:r>
            <a:r>
              <a:rPr lang="tr-TR" sz="2000" b="0" i="0" dirty="0">
                <a:solidFill>
                  <a:srgbClr val="00B0F0"/>
                </a:solidFill>
                <a:effectLst/>
                <a:latin typeface="Barlow" panose="00000500000000000000" pitchFamily="2" charset="-94"/>
              </a:rPr>
              <a:t>Microsoft Teams’in Metaverse’te yer alacağını duyurdu</a:t>
            </a:r>
            <a:r>
              <a:rPr lang="tr-TR" sz="2000" b="0" i="0" dirty="0">
                <a:solidFill>
                  <a:schemeClr val="bg1"/>
                </a:solidFill>
                <a:effectLst/>
                <a:latin typeface="Barlow" panose="00000500000000000000" pitchFamily="2" charset="-94"/>
              </a:rPr>
              <a:t>. En eski bilişim yatırımcılarından biri olarak Bill Gates, görece daha ayakları yere basan bir proje sunuyor diyebilirim. Gates, bu rekabet olrtamında yerini ayırtmayı ihmal etmezken daha uygulanabilir bir hedefe yöneliyor.</a:t>
            </a:r>
            <a:endParaRPr lang="tr-TR" sz="2000" dirty="0">
              <a:solidFill>
                <a:schemeClr val="bg1"/>
              </a:solidFill>
            </a:endParaRPr>
          </a:p>
        </p:txBody>
      </p:sp>
      <p:pic>
        <p:nvPicPr>
          <p:cNvPr id="9" name="Resim 8">
            <a:extLst>
              <a:ext uri="{FF2B5EF4-FFF2-40B4-BE49-F238E27FC236}">
                <a16:creationId xmlns:a16="http://schemas.microsoft.com/office/drawing/2014/main" id="{21BE728E-C59A-4F7E-9777-83FD58D7A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8727" y="699655"/>
            <a:ext cx="5126182" cy="5631872"/>
          </a:xfrm>
          <a:prstGeom prst="rect">
            <a:avLst/>
          </a:prstGeom>
        </p:spPr>
      </p:pic>
    </p:spTree>
    <p:extLst>
      <p:ext uri="{BB962C8B-B14F-4D97-AF65-F5344CB8AC3E}">
        <p14:creationId xmlns:p14="http://schemas.microsoft.com/office/powerpoint/2010/main" val="4061594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64D529FA-83C8-4196-9E74-77867DEE51A1}"/>
              </a:ext>
            </a:extLst>
          </p:cNvPr>
          <p:cNvSpPr txBox="1"/>
          <p:nvPr/>
        </p:nvSpPr>
        <p:spPr>
          <a:xfrm>
            <a:off x="277091" y="182479"/>
            <a:ext cx="6096000" cy="646331"/>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Elon Musk</a:t>
            </a:r>
            <a:endParaRPr lang="tr-TR" sz="3600" b="1" i="0" dirty="0">
              <a:solidFill>
                <a:srgbClr val="FFFF00"/>
              </a:solidFill>
              <a:effectLst/>
              <a:latin typeface="Montserrat" panose="00000500000000000000" pitchFamily="2" charset="-94"/>
            </a:endParaRPr>
          </a:p>
        </p:txBody>
      </p:sp>
      <p:pic>
        <p:nvPicPr>
          <p:cNvPr id="7" name="Resim 6">
            <a:extLst>
              <a:ext uri="{FF2B5EF4-FFF2-40B4-BE49-F238E27FC236}">
                <a16:creationId xmlns:a16="http://schemas.microsoft.com/office/drawing/2014/main" id="{0C55AFBD-8C1B-4612-A890-95DDE547F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6836" y="1244447"/>
            <a:ext cx="5985164" cy="5613553"/>
          </a:xfrm>
          <a:prstGeom prst="rect">
            <a:avLst/>
          </a:prstGeom>
        </p:spPr>
      </p:pic>
      <p:sp>
        <p:nvSpPr>
          <p:cNvPr id="9" name="Metin kutusu 8">
            <a:extLst>
              <a:ext uri="{FF2B5EF4-FFF2-40B4-BE49-F238E27FC236}">
                <a16:creationId xmlns:a16="http://schemas.microsoft.com/office/drawing/2014/main" id="{84EE2D4A-1362-41D4-B6B4-93F18F43A4EF}"/>
              </a:ext>
            </a:extLst>
          </p:cNvPr>
          <p:cNvSpPr txBox="1"/>
          <p:nvPr/>
        </p:nvSpPr>
        <p:spPr>
          <a:xfrm>
            <a:off x="277091" y="1244447"/>
            <a:ext cx="5591175" cy="5324535"/>
          </a:xfrm>
          <a:prstGeom prst="rect">
            <a:avLst/>
          </a:prstGeom>
          <a:noFill/>
        </p:spPr>
        <p:txBody>
          <a:bodyPr wrap="square">
            <a:spAutoFit/>
          </a:bodyPr>
          <a:lstStyle/>
          <a:p>
            <a:r>
              <a:rPr lang="tr-TR" sz="2000" b="0" i="0" dirty="0">
                <a:solidFill>
                  <a:schemeClr val="bg1"/>
                </a:solidFill>
                <a:effectLst/>
                <a:latin typeface="Barlow" panose="00000500000000000000" pitchFamily="2" charset="-94"/>
              </a:rPr>
              <a:t>Elon Musk, özellikle kripto para piyasaları ve NFT eserler üzerinde yaptığı yorumlarla gündeme gelse de en büyük Metaverse projelerine yön vermesi beklenen sayılı isimlerden biri. Üretimini yaptığı Tesla elektrikli araçlarla adından çokça söz ettirmiş olan Musk, özellikle SpaceX şirketi üzerinden yaptığı uzay projeleri ile anılıyor. Uzaya gitme planlarının yanında elbette sanal dünya da gözünden kaçmıyor. Metaverse yarışında en önemli konuma sahip olan Musk, bu yarışta Black Mirror kurgularına en yakın hayali kuruyor. </a:t>
            </a:r>
            <a:r>
              <a:rPr lang="tr-TR" sz="2000" b="0" i="0" dirty="0">
                <a:solidFill>
                  <a:srgbClr val="00B0F0"/>
                </a:solidFill>
                <a:effectLst/>
                <a:latin typeface="Barlow" panose="00000500000000000000" pitchFamily="2" charset="-94"/>
              </a:rPr>
              <a:t>Newralink adlı projesiyle beyin çipleri geliştirmeyi hedefleyen Elon Musk, sanal gerçekliği gözlük ve benzeri araçlara ihtiyaç duymadan sunmanın peşinde. </a:t>
            </a:r>
            <a:r>
              <a:rPr lang="tr-TR" sz="2000" b="0" i="0" dirty="0">
                <a:solidFill>
                  <a:schemeClr val="bg1"/>
                </a:solidFill>
                <a:effectLst/>
                <a:latin typeface="Barlow" panose="00000500000000000000" pitchFamily="2" charset="-94"/>
              </a:rPr>
              <a:t>Elon Musk, genellikle çılgın projeleriyle biliniyor. Metaverse konusunda da elbette en uçuk fikirlerin peşinde gittiğini söyleyebilirim.</a:t>
            </a:r>
            <a:endParaRPr lang="tr-TR" sz="2000" dirty="0">
              <a:solidFill>
                <a:schemeClr val="bg1"/>
              </a:solidFill>
            </a:endParaRPr>
          </a:p>
        </p:txBody>
      </p:sp>
    </p:spTree>
    <p:extLst>
      <p:ext uri="{BB962C8B-B14F-4D97-AF65-F5344CB8AC3E}">
        <p14:creationId xmlns:p14="http://schemas.microsoft.com/office/powerpoint/2010/main" val="38974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41610B1-F367-41FE-BE54-6DBA7D05A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091" y="862880"/>
            <a:ext cx="5818909" cy="5960484"/>
          </a:xfrm>
          <a:prstGeom prst="rect">
            <a:avLst/>
          </a:prstGeom>
        </p:spPr>
      </p:pic>
      <p:sp>
        <p:nvSpPr>
          <p:cNvPr id="5" name="Metin kutusu 4">
            <a:extLst>
              <a:ext uri="{FF2B5EF4-FFF2-40B4-BE49-F238E27FC236}">
                <a16:creationId xmlns:a16="http://schemas.microsoft.com/office/drawing/2014/main" id="{792DDB6B-33D3-40B9-8E40-4086719C245C}"/>
              </a:ext>
            </a:extLst>
          </p:cNvPr>
          <p:cNvSpPr txBox="1"/>
          <p:nvPr/>
        </p:nvSpPr>
        <p:spPr>
          <a:xfrm>
            <a:off x="277091" y="147844"/>
            <a:ext cx="6096000" cy="646331"/>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Mark Zuckerberg</a:t>
            </a:r>
            <a:endParaRPr lang="tr-TR" sz="3600" b="1" i="0" dirty="0">
              <a:solidFill>
                <a:srgbClr val="FFFF00"/>
              </a:solidFill>
              <a:effectLst/>
              <a:latin typeface="Montserrat" panose="00000500000000000000" pitchFamily="2" charset="-94"/>
            </a:endParaRPr>
          </a:p>
        </p:txBody>
      </p:sp>
      <p:sp>
        <p:nvSpPr>
          <p:cNvPr id="7" name="Metin kutusu 6">
            <a:extLst>
              <a:ext uri="{FF2B5EF4-FFF2-40B4-BE49-F238E27FC236}">
                <a16:creationId xmlns:a16="http://schemas.microsoft.com/office/drawing/2014/main" id="{3D06A4DD-F2AC-4939-8C8E-CF0AD1014343}"/>
              </a:ext>
            </a:extLst>
          </p:cNvPr>
          <p:cNvSpPr txBox="1"/>
          <p:nvPr/>
        </p:nvSpPr>
        <p:spPr>
          <a:xfrm>
            <a:off x="145473" y="931223"/>
            <a:ext cx="6096000" cy="4708981"/>
          </a:xfrm>
          <a:prstGeom prst="rect">
            <a:avLst/>
          </a:prstGeom>
          <a:noFill/>
        </p:spPr>
        <p:txBody>
          <a:bodyPr wrap="square">
            <a:spAutoFit/>
          </a:bodyPr>
          <a:lstStyle/>
          <a:p>
            <a:r>
              <a:rPr lang="tr-TR" sz="2000" b="0" i="0" dirty="0">
                <a:solidFill>
                  <a:schemeClr val="bg1"/>
                </a:solidFill>
                <a:effectLst/>
                <a:latin typeface="Barlow" panose="00000500000000000000" pitchFamily="2" charset="-94"/>
              </a:rPr>
              <a:t>Mark Zuckerberg, son dönemlerde yaptığı hamlelerle adından çokça söz ettiriyor. Metaverse üzerinde hakimiyet yarışına sert bir giriş yapan Zuckerberg, Facebook adını Meta ile değiştirerek bu yeni dünyanın üzerinde büyük bir pay elde etmek istediğini hatta hakimiyet sağlama hedefini ortaya koyuyor. Bir noktada Zuckerberg’in de uçuk bir hayale kapıldığını düşünmek mümkündür. Ancak 2014 yılındaki hamlesini değerlendirince atılan bu “Meta” adımı daha anlamlı bir hal alıyor. 2014 yılında şirket bünyesine katılan </a:t>
            </a:r>
            <a:r>
              <a:rPr lang="tr-TR" sz="2000" b="0" i="0" dirty="0">
                <a:solidFill>
                  <a:srgbClr val="00B0F0"/>
                </a:solidFill>
                <a:effectLst/>
                <a:latin typeface="Barlow" panose="00000500000000000000" pitchFamily="2" charset="-94"/>
              </a:rPr>
              <a:t>Oculus adlı firma, sanal gerçeklik teknolojileri üzerinde çalışmalar yapan bir firmadır. Daha önce de Horizontal Workrooms adındaki sanal çalışma ortamlarını tanıtan şirket, </a:t>
            </a:r>
            <a:r>
              <a:rPr lang="tr-TR" sz="2000" b="0" i="0" dirty="0">
                <a:solidFill>
                  <a:schemeClr val="bg1"/>
                </a:solidFill>
                <a:effectLst/>
                <a:latin typeface="Barlow" panose="00000500000000000000" pitchFamily="2" charset="-94"/>
              </a:rPr>
              <a:t>Meta isminin duyurulmasıyla beraber resmen Metaverse için niyetini ortaya koydu.</a:t>
            </a:r>
            <a:endParaRPr lang="tr-TR" sz="2000" dirty="0">
              <a:solidFill>
                <a:schemeClr val="bg1"/>
              </a:solidFill>
            </a:endParaRPr>
          </a:p>
        </p:txBody>
      </p:sp>
    </p:spTree>
    <p:extLst>
      <p:ext uri="{BB962C8B-B14F-4D97-AF65-F5344CB8AC3E}">
        <p14:creationId xmlns:p14="http://schemas.microsoft.com/office/powerpoint/2010/main" val="526364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0101D760-E661-4C50-B818-EBABFAF3F551}"/>
              </a:ext>
            </a:extLst>
          </p:cNvPr>
          <p:cNvSpPr txBox="1"/>
          <p:nvPr/>
        </p:nvSpPr>
        <p:spPr>
          <a:xfrm>
            <a:off x="249382" y="224043"/>
            <a:ext cx="6096000" cy="646331"/>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Tim Sweeney</a:t>
            </a:r>
            <a:endParaRPr lang="tr-TR" sz="3600" b="1" i="0" dirty="0">
              <a:solidFill>
                <a:srgbClr val="FFFF00"/>
              </a:solidFill>
              <a:effectLst/>
              <a:latin typeface="Montserrat" panose="00000500000000000000" pitchFamily="2" charset="-94"/>
            </a:endParaRPr>
          </a:p>
        </p:txBody>
      </p:sp>
      <p:pic>
        <p:nvPicPr>
          <p:cNvPr id="5" name="Resim 4">
            <a:extLst>
              <a:ext uri="{FF2B5EF4-FFF2-40B4-BE49-F238E27FC236}">
                <a16:creationId xmlns:a16="http://schemas.microsoft.com/office/drawing/2014/main" id="{9B7A7D45-68FE-4FD2-A431-15154A000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691" y="1094509"/>
            <a:ext cx="7495309" cy="5763491"/>
          </a:xfrm>
          <a:prstGeom prst="rect">
            <a:avLst/>
          </a:prstGeom>
        </p:spPr>
      </p:pic>
      <p:sp>
        <p:nvSpPr>
          <p:cNvPr id="7" name="Metin kutusu 6">
            <a:extLst>
              <a:ext uri="{FF2B5EF4-FFF2-40B4-BE49-F238E27FC236}">
                <a16:creationId xmlns:a16="http://schemas.microsoft.com/office/drawing/2014/main" id="{DF485922-4763-4B90-8423-D4A5C281741C}"/>
              </a:ext>
            </a:extLst>
          </p:cNvPr>
          <p:cNvSpPr txBox="1"/>
          <p:nvPr/>
        </p:nvSpPr>
        <p:spPr>
          <a:xfrm>
            <a:off x="554182" y="1397675"/>
            <a:ext cx="3380509" cy="4401205"/>
          </a:xfrm>
          <a:prstGeom prst="rect">
            <a:avLst/>
          </a:prstGeom>
          <a:noFill/>
        </p:spPr>
        <p:txBody>
          <a:bodyPr wrap="square">
            <a:spAutoFit/>
          </a:bodyPr>
          <a:lstStyle/>
          <a:p>
            <a:r>
              <a:rPr lang="tr-TR" sz="2000" b="0" i="0" dirty="0">
                <a:solidFill>
                  <a:schemeClr val="bg1"/>
                </a:solidFill>
                <a:effectLst/>
                <a:latin typeface="Barlow" panose="00000500000000000000" pitchFamily="2" charset="-94"/>
              </a:rPr>
              <a:t>Diğer yatırımcılar kadar iddialı görünmese de etkileyici bir yatırım hacmi bulunan Epic Games’in yöneticisi olan Tim Sweeney, şirket kapsamında Metaverse üzerinden yapılacak yatırımlar için heyecanlı görünüyor. Özellikle </a:t>
            </a:r>
            <a:r>
              <a:rPr lang="tr-TR" sz="2000" b="0" i="0" dirty="0">
                <a:solidFill>
                  <a:srgbClr val="00B0F0"/>
                </a:solidFill>
                <a:effectLst/>
                <a:latin typeface="Barlow" panose="00000500000000000000" pitchFamily="2" charset="-94"/>
              </a:rPr>
              <a:t>Avatarlar üzerinden oyun imkânı sunmak </a:t>
            </a:r>
            <a:r>
              <a:rPr lang="tr-TR" sz="2000" b="0" i="0" dirty="0">
                <a:solidFill>
                  <a:schemeClr val="bg1"/>
                </a:solidFill>
                <a:effectLst/>
                <a:latin typeface="Barlow" panose="00000500000000000000" pitchFamily="2" charset="-94"/>
              </a:rPr>
              <a:t>konusunda</a:t>
            </a:r>
            <a:r>
              <a:rPr lang="tr-TR" sz="2000" b="0" i="0" dirty="0">
                <a:solidFill>
                  <a:srgbClr val="00B0F0"/>
                </a:solidFill>
                <a:effectLst/>
                <a:latin typeface="Barlow" panose="00000500000000000000" pitchFamily="2" charset="-94"/>
              </a:rPr>
              <a:t> </a:t>
            </a:r>
            <a:r>
              <a:rPr lang="tr-TR" sz="2000" b="0" i="0" dirty="0">
                <a:solidFill>
                  <a:schemeClr val="bg1"/>
                </a:solidFill>
                <a:effectLst/>
                <a:latin typeface="Barlow" panose="00000500000000000000" pitchFamily="2" charset="-94"/>
              </a:rPr>
              <a:t>heyecanlanan Sweeney’in Metaverse’ten beklentisi yüksek.</a:t>
            </a:r>
            <a:endParaRPr lang="tr-TR" sz="2000" dirty="0">
              <a:solidFill>
                <a:schemeClr val="bg1"/>
              </a:solidFill>
            </a:endParaRPr>
          </a:p>
        </p:txBody>
      </p:sp>
    </p:spTree>
    <p:extLst>
      <p:ext uri="{BB962C8B-B14F-4D97-AF65-F5344CB8AC3E}">
        <p14:creationId xmlns:p14="http://schemas.microsoft.com/office/powerpoint/2010/main" val="2235055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1709857">
            <a:extLst>
              <a:ext uri="{FF2B5EF4-FFF2-40B4-BE49-F238E27FC236}">
                <a16:creationId xmlns:a16="http://schemas.microsoft.com/office/drawing/2014/main" id="{79A82AD1-294E-48BD-832A-1CD454956B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dirty="0"/>
          </a:p>
        </p:txBody>
      </p:sp>
      <p:pic>
        <p:nvPicPr>
          <p:cNvPr id="4" name="Resim 3">
            <a:extLst>
              <a:ext uri="{FF2B5EF4-FFF2-40B4-BE49-F238E27FC236}">
                <a16:creationId xmlns:a16="http://schemas.microsoft.com/office/drawing/2014/main" id="{8C51D9D9-3D83-4EFC-A107-DD05F704E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676400"/>
            <a:ext cx="6553200" cy="5181600"/>
          </a:xfrm>
          <a:prstGeom prst="rect">
            <a:avLst/>
          </a:prstGeom>
        </p:spPr>
      </p:pic>
      <p:sp>
        <p:nvSpPr>
          <p:cNvPr id="6" name="Metin kutusu 5">
            <a:extLst>
              <a:ext uri="{FF2B5EF4-FFF2-40B4-BE49-F238E27FC236}">
                <a16:creationId xmlns:a16="http://schemas.microsoft.com/office/drawing/2014/main" id="{C6073ACE-34D6-4FBB-A4DD-06767B7CE5BE}"/>
              </a:ext>
            </a:extLst>
          </p:cNvPr>
          <p:cNvSpPr txBox="1"/>
          <p:nvPr/>
        </p:nvSpPr>
        <p:spPr>
          <a:xfrm>
            <a:off x="637309" y="1379241"/>
            <a:ext cx="4197927" cy="4708981"/>
          </a:xfrm>
          <a:prstGeom prst="rect">
            <a:avLst/>
          </a:prstGeom>
          <a:noFill/>
        </p:spPr>
        <p:txBody>
          <a:bodyPr wrap="square">
            <a:spAutoFit/>
          </a:bodyPr>
          <a:lstStyle/>
          <a:p>
            <a:r>
              <a:rPr lang="tr-TR" sz="2000" b="0" i="0" dirty="0">
                <a:solidFill>
                  <a:schemeClr val="bg1"/>
                </a:solidFill>
                <a:effectLst/>
                <a:latin typeface="Barlow" panose="00000500000000000000" pitchFamily="2" charset="-94"/>
              </a:rPr>
              <a:t>Kripto para piyasalarında yer alan birçok farklı coin çeşidi ve bunlara bağlı olarak geliştirilen blockchainler var. Metaverse ile ilgili yeni gelişmelerden sonra elbette Metaverse coinler ve bu kapsamda sunulan projeler de büyük oranda talep görmeye başladı. Metaverse evreni gerçekleştiğinde en prestijli kripto para birimi haline gelir mi bilinmez. Ancak başta Binance olmak üzere birçok kripto para borsası üzerinden satışa sunulan Metaverse coinler daha şimdiden değer kazanmaya başladı.</a:t>
            </a:r>
            <a:endParaRPr lang="tr-TR" sz="2000" dirty="0">
              <a:solidFill>
                <a:schemeClr val="bg1"/>
              </a:solidFill>
            </a:endParaRPr>
          </a:p>
        </p:txBody>
      </p:sp>
      <p:sp>
        <p:nvSpPr>
          <p:cNvPr id="8" name="Metin kutusu 7">
            <a:extLst>
              <a:ext uri="{FF2B5EF4-FFF2-40B4-BE49-F238E27FC236}">
                <a16:creationId xmlns:a16="http://schemas.microsoft.com/office/drawing/2014/main" id="{6845E717-09C5-4860-9407-7F2E0C54AA0F}"/>
              </a:ext>
            </a:extLst>
          </p:cNvPr>
          <p:cNvSpPr txBox="1"/>
          <p:nvPr/>
        </p:nvSpPr>
        <p:spPr>
          <a:xfrm>
            <a:off x="748145" y="395705"/>
            <a:ext cx="6096000" cy="646331"/>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Metaverse Coin</a:t>
            </a:r>
            <a:endParaRPr lang="tr-TR" sz="3600" b="1" i="0" dirty="0">
              <a:solidFill>
                <a:srgbClr val="FFFF00"/>
              </a:solidFill>
              <a:effectLst/>
              <a:latin typeface="Montserrat" panose="00000500000000000000" pitchFamily="2" charset="-94"/>
            </a:endParaRPr>
          </a:p>
        </p:txBody>
      </p:sp>
    </p:spTree>
    <p:extLst>
      <p:ext uri="{BB962C8B-B14F-4D97-AF65-F5344CB8AC3E}">
        <p14:creationId xmlns:p14="http://schemas.microsoft.com/office/powerpoint/2010/main" val="2097795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796C74A7-C471-47C4-81AA-45655ED24703}"/>
              </a:ext>
            </a:extLst>
          </p:cNvPr>
          <p:cNvSpPr txBox="1"/>
          <p:nvPr/>
        </p:nvSpPr>
        <p:spPr>
          <a:xfrm>
            <a:off x="540327" y="515632"/>
            <a:ext cx="10958946" cy="5262979"/>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Metaverse Evreni Ticareti Nasıl Etkileyecek?</a:t>
            </a:r>
            <a:endParaRPr lang="tr-TR" sz="3600" b="1" i="0" dirty="0">
              <a:solidFill>
                <a:srgbClr val="FFFF00"/>
              </a:solidFill>
              <a:effectLst/>
              <a:latin typeface="Montserrat" panose="00000500000000000000" pitchFamily="2" charset="-94"/>
            </a:endParaRPr>
          </a:p>
          <a:p>
            <a:pPr algn="l" fontAlgn="base"/>
            <a:r>
              <a:rPr lang="tr-TR" sz="2000" b="0" i="0" dirty="0">
                <a:solidFill>
                  <a:schemeClr val="bg1"/>
                </a:solidFill>
                <a:effectLst/>
                <a:latin typeface="Barlow" panose="00000500000000000000" pitchFamily="2" charset="-94"/>
              </a:rPr>
              <a:t>Metaverse, hali hazırda dijital ortamlara kayan ticaret faaliyetlerinin hem daha hızlı hem de gerçekliğe daha yakın bir haz duygusuyla sunmaya hazırlanıyor. Bu yeni olanakları değerlendirmek için belki henüz erken olabilir ancak dünyanın bir ucunda yer alan turistik bir mekânda sanal gerçeklik imkanıyla gezmek ve alışveriş yapmak eşsiz bir imkân olacaktır.</a:t>
            </a:r>
          </a:p>
          <a:p>
            <a:pPr algn="l" fontAlgn="base"/>
            <a:r>
              <a:rPr lang="tr-TR" sz="2000" b="0" i="0" dirty="0">
                <a:solidFill>
                  <a:schemeClr val="bg1"/>
                </a:solidFill>
                <a:effectLst/>
                <a:latin typeface="Barlow" panose="00000500000000000000" pitchFamily="2" charset="-94"/>
              </a:rPr>
              <a:t>Bir bakıma aslında şu anki versiyondan çok farklı bir alışveriş süreci gelişmeyecektir. Örneğin bugün internet üzerinden Çin’de bulunan bir mağazanın sattığı ürünü aldığımızda belirli bir kargo süreci olacaktır. Aynı işlemin Metaverse üzerinden yapılması da kargo süreci bakımından çok fark yaratmayabilir. Ancak sanal gerçekliğin alışverişteki hazzı ve satış oranını arttıracağını düşünürsek etkisi üzerinde daha doğru bir sonuca ulaşabiliriz.</a:t>
            </a:r>
          </a:p>
          <a:p>
            <a:pPr algn="l" fontAlgn="base"/>
            <a:r>
              <a:rPr lang="tr-TR" sz="2000" b="0" i="0" dirty="0">
                <a:solidFill>
                  <a:schemeClr val="bg1"/>
                </a:solidFill>
                <a:effectLst/>
                <a:latin typeface="Barlow" panose="00000500000000000000" pitchFamily="2" charset="-94"/>
              </a:rPr>
              <a:t>Bu noktada asıl değerlendirilmesi gereken şey ise reklam ve tanıtım uygulamalarının dönüşümü. E-ticaret faaliyeti yürüten girişimcilerin bugün yaptığı SEO çalışmaları ve reklam sektörü büyük oranda farklılık gösterecektir. Bu aşamada Mark Zuckerberg’in sanal gerçeklik gözlükleri üreten Oculus adlı firmayı satın almasını örnek olarak değerlendirmek gerektiğini düşünüyorum. Gelecekte Metaverse’te yerini almak isteyen her girişimcinin bu alanda yenilikçi düşünmesi oldukça önemli bir durumdur.</a:t>
            </a:r>
          </a:p>
        </p:txBody>
      </p:sp>
    </p:spTree>
    <p:extLst>
      <p:ext uri="{BB962C8B-B14F-4D97-AF65-F5344CB8AC3E}">
        <p14:creationId xmlns:p14="http://schemas.microsoft.com/office/powerpoint/2010/main" val="271844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1D0662E-93A2-4105-97AD-1DF3BB1D9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etin kutusu 2">
            <a:extLst>
              <a:ext uri="{FF2B5EF4-FFF2-40B4-BE49-F238E27FC236}">
                <a16:creationId xmlns:a16="http://schemas.microsoft.com/office/drawing/2014/main" id="{7C0A01E1-89F3-4F16-A2D8-B5F5A3493E8E}"/>
              </a:ext>
            </a:extLst>
          </p:cNvPr>
          <p:cNvSpPr txBox="1"/>
          <p:nvPr/>
        </p:nvSpPr>
        <p:spPr>
          <a:xfrm>
            <a:off x="152399" y="166255"/>
            <a:ext cx="2544418" cy="707886"/>
          </a:xfrm>
          <a:prstGeom prst="rect">
            <a:avLst/>
          </a:prstGeom>
          <a:noFill/>
          <a:ln>
            <a:solidFill>
              <a:srgbClr val="CCACED"/>
            </a:solidFill>
          </a:ln>
          <a:effectLst>
            <a:glow rad="101600">
              <a:schemeClr val="accent5">
                <a:satMod val="175000"/>
                <a:alpha val="40000"/>
              </a:schemeClr>
            </a:glow>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convex"/>
            <a:bevelB w="82550" h="44450" prst="angle"/>
            <a:contourClr>
              <a:srgbClr val="FFFFFF"/>
            </a:contourClr>
          </a:sp3d>
        </p:spPr>
        <p:txBody>
          <a:bodyPr wrap="square" rtlCol="0">
            <a:spAutoFit/>
          </a:bodyPr>
          <a:lstStyle/>
          <a:p>
            <a:r>
              <a:rPr lang="tr-TR" sz="4000" b="1" dirty="0">
                <a:solidFill>
                  <a:schemeClr val="bg2">
                    <a:lumMod val="50000"/>
                  </a:schemeClr>
                </a:solidFill>
                <a:effectLst>
                  <a:outerShdw blurRad="38100" dist="38100" dir="2700000" algn="tl">
                    <a:srgbClr val="000000">
                      <a:alpha val="43137"/>
                    </a:srgbClr>
                  </a:outerShdw>
                </a:effectLst>
              </a:rPr>
              <a:t>NİDA </a:t>
            </a:r>
            <a:r>
              <a:rPr lang="tr-TR" sz="4000" b="1" dirty="0" smtClean="0">
                <a:solidFill>
                  <a:schemeClr val="bg2">
                    <a:lumMod val="50000"/>
                  </a:schemeClr>
                </a:solidFill>
              </a:rPr>
              <a:t>KILIÇ</a:t>
            </a:r>
            <a:endParaRPr lang="tr-TR" sz="4000" b="1" dirty="0">
              <a:solidFill>
                <a:schemeClr val="bg2">
                  <a:lumMod val="50000"/>
                </a:schemeClr>
              </a:solidFill>
            </a:endParaRPr>
          </a:p>
        </p:txBody>
      </p:sp>
    </p:spTree>
    <p:extLst>
      <p:ext uri="{BB962C8B-B14F-4D97-AF65-F5344CB8AC3E}">
        <p14:creationId xmlns:p14="http://schemas.microsoft.com/office/powerpoint/2010/main" val="3709813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A74A5F6-5AF3-4D5C-9F5B-28845D89B804}"/>
              </a:ext>
            </a:extLst>
          </p:cNvPr>
          <p:cNvSpPr txBox="1"/>
          <p:nvPr/>
        </p:nvSpPr>
        <p:spPr>
          <a:xfrm>
            <a:off x="249381" y="404981"/>
            <a:ext cx="11249891" cy="4339650"/>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Metaverse’ün Dezavantajları Var mı?</a:t>
            </a:r>
            <a:endParaRPr lang="tr-TR" sz="3600" b="1" i="0" dirty="0">
              <a:solidFill>
                <a:srgbClr val="FFFF00"/>
              </a:solidFill>
              <a:effectLst/>
              <a:latin typeface="Montserrat" panose="00000500000000000000" pitchFamily="2" charset="-94"/>
            </a:endParaRPr>
          </a:p>
          <a:p>
            <a:pPr algn="l" fontAlgn="base"/>
            <a:r>
              <a:rPr lang="tr-TR" sz="2000" b="0" i="0" dirty="0">
                <a:solidFill>
                  <a:schemeClr val="bg1"/>
                </a:solidFill>
                <a:effectLst/>
                <a:latin typeface="Barlow" panose="00000500000000000000" pitchFamily="2" charset="-94"/>
              </a:rPr>
              <a:t>Tarih boyunca birçok yenilikle karşılaştığımız kesin. Her olayın avantajları ve toplumu ileri seviyeye taşıyan özelikleri elbette vardır. Yazıda özellikle avantajlara ve olumlu sonuçlara değinmeye çalıştım. Ancak her yerde olabileceği gibi Metaverse konusunda da bazı dezavantajlı durumlar ortaya çıkabilir. Peki bu yeni sanal gerçeklik evreninin ne gibi dezavantajları olabilir?</a:t>
            </a:r>
          </a:p>
          <a:p>
            <a:pPr algn="l" fontAlgn="base"/>
            <a:endParaRPr lang="tr-TR" sz="2000" b="0" i="0" dirty="0">
              <a:solidFill>
                <a:schemeClr val="bg1"/>
              </a:solidFill>
              <a:effectLst/>
              <a:latin typeface="Barlow" panose="00000500000000000000" pitchFamily="2" charset="-94"/>
            </a:endParaRPr>
          </a:p>
          <a:p>
            <a:pPr algn="l" fontAlgn="base"/>
            <a:r>
              <a:rPr lang="tr-TR" sz="2000" b="0" i="0" dirty="0">
                <a:solidFill>
                  <a:schemeClr val="bg1"/>
                </a:solidFill>
                <a:effectLst/>
                <a:latin typeface="Barlow" panose="00000500000000000000" pitchFamily="2" charset="-94"/>
              </a:rPr>
              <a:t>Metaverse konusunda değerlendirmeler devam ederken övgülerin ve heyecanların yanında tedirgin edici noktalar da yok değil. Örneğin bazı kesimler, Metaverse’ün gerçeklik algısı üzerinde olumsuz etkisi olabileceğini düşünüyor. Eleştirel düşünceler genellikle Dougles Rushkoff adlı medya teorisyeninin görüşleri etrafında toplanıyor. Bu görüşe göre bütün faaliyetlerin sanal ortamda gerçekleştirilmesi, gerçeklik algısını bozacağı gibi çeşitli psikolojik rahatsızlıklara da neden olabilecektir. Ayrıca hareketsiz yaşamın getireceği bir tembellik ve fiziksel rahatsızlıklar da korkulan sonuçlar arasında yer alıyor.</a:t>
            </a:r>
          </a:p>
        </p:txBody>
      </p:sp>
    </p:spTree>
    <p:extLst>
      <p:ext uri="{BB962C8B-B14F-4D97-AF65-F5344CB8AC3E}">
        <p14:creationId xmlns:p14="http://schemas.microsoft.com/office/powerpoint/2010/main" val="1712547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35EA5F19-E8B8-4518-9380-E1F0FC9C9D80}"/>
              </a:ext>
            </a:extLst>
          </p:cNvPr>
          <p:cNvSpPr txBox="1"/>
          <p:nvPr/>
        </p:nvSpPr>
        <p:spPr>
          <a:xfrm>
            <a:off x="795130" y="303722"/>
            <a:ext cx="5181600" cy="6124754"/>
          </a:xfrm>
          <a:prstGeom prst="rect">
            <a:avLst/>
          </a:prstGeom>
          <a:noFill/>
        </p:spPr>
        <p:txBody>
          <a:bodyPr wrap="square">
            <a:spAutoFit/>
          </a:bodyPr>
          <a:lstStyle/>
          <a:p>
            <a:r>
              <a:rPr lang="tr-TR" sz="2800" dirty="0">
                <a:solidFill>
                  <a:schemeClr val="bg1"/>
                </a:solidFill>
                <a:effectLst>
                  <a:outerShdw blurRad="38100" dist="38100" dir="2700000" algn="tl">
                    <a:srgbClr val="000000">
                      <a:alpha val="43137"/>
                    </a:srgbClr>
                  </a:outerShdw>
                </a:effectLst>
              </a:rPr>
              <a:t>Metaverse biraz tanıdıktan sonra yeni başlangıç noktamız ne olsun? Bitcoin? Hayır, o sonra. Blockchain? Belki. Ama başlangıçta o da çok anlam ifade etmeyebilir. Bu konuda yazanlar genelde paranın ortaya çıkışından başlamayı severler. Ama biz biraz daha farklı açıdan, teknoloji tarafından bakalım, sonra finans (kapital) kısmına uzanırız. Konuyu “Web”in başlangıcına alalım, neler olduğuna çok kısa göz atalım, sonrasında bugüne de geliriz.</a:t>
            </a:r>
          </a:p>
        </p:txBody>
      </p:sp>
      <p:pic>
        <p:nvPicPr>
          <p:cNvPr id="5" name="Resim 4">
            <a:extLst>
              <a:ext uri="{FF2B5EF4-FFF2-40B4-BE49-F238E27FC236}">
                <a16:creationId xmlns:a16="http://schemas.microsoft.com/office/drawing/2014/main" id="{35433CDB-A07A-4B58-8C7A-A8CCA334A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730" y="23191"/>
            <a:ext cx="6188766" cy="4088295"/>
          </a:xfrm>
          <a:prstGeom prst="rect">
            <a:avLst/>
          </a:prstGeom>
        </p:spPr>
      </p:pic>
    </p:spTree>
    <p:extLst>
      <p:ext uri="{BB962C8B-B14F-4D97-AF65-F5344CB8AC3E}">
        <p14:creationId xmlns:p14="http://schemas.microsoft.com/office/powerpoint/2010/main" val="4080858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6B4C1773-2B59-4DC0-9291-CC7C585BEB7D}"/>
              </a:ext>
            </a:extLst>
          </p:cNvPr>
          <p:cNvSpPr txBox="1"/>
          <p:nvPr/>
        </p:nvSpPr>
        <p:spPr>
          <a:xfrm>
            <a:off x="397564" y="53977"/>
            <a:ext cx="8123583" cy="646331"/>
          </a:xfrm>
          <a:prstGeom prst="rect">
            <a:avLst/>
          </a:prstGeom>
          <a:noFill/>
        </p:spPr>
        <p:txBody>
          <a:bodyPr wrap="square">
            <a:spAutoFit/>
          </a:bodyPr>
          <a:lstStyle/>
          <a:p>
            <a:r>
              <a:rPr lang="tr-TR" sz="3600" dirty="0">
                <a:solidFill>
                  <a:srgbClr val="FFFF00"/>
                </a:solidFill>
              </a:rPr>
              <a:t>“Web”in kısa tarihine göz atalım mı?</a:t>
            </a:r>
          </a:p>
        </p:txBody>
      </p:sp>
      <p:sp>
        <p:nvSpPr>
          <p:cNvPr id="5" name="Metin kutusu 4">
            <a:extLst>
              <a:ext uri="{FF2B5EF4-FFF2-40B4-BE49-F238E27FC236}">
                <a16:creationId xmlns:a16="http://schemas.microsoft.com/office/drawing/2014/main" id="{CB087F51-3F53-462D-8949-7472ACB0A236}"/>
              </a:ext>
            </a:extLst>
          </p:cNvPr>
          <p:cNvSpPr txBox="1"/>
          <p:nvPr/>
        </p:nvSpPr>
        <p:spPr>
          <a:xfrm>
            <a:off x="755373" y="2198842"/>
            <a:ext cx="9541563" cy="1631216"/>
          </a:xfrm>
          <a:prstGeom prst="rect">
            <a:avLst/>
          </a:prstGeom>
          <a:noFill/>
        </p:spPr>
        <p:txBody>
          <a:bodyPr wrap="square">
            <a:spAutoFit/>
          </a:bodyPr>
          <a:lstStyle/>
          <a:p>
            <a:r>
              <a:rPr lang="tr-TR" sz="2000" dirty="0">
                <a:solidFill>
                  <a:schemeClr val="bg1"/>
                </a:solidFill>
              </a:rPr>
              <a:t>Web aslında iki katmandan oluşuyor. Birinci katman akademisyenler ve uluslararası standartları oluşturan kurumlar tarafından 1970’lerde oluşturulan açık protokoller örneğin dosya yollamak, epostalar, ya da GPS -uydu ile coğrafi konum belirleme sistemi. Bir nevi Web’in altyapısı diyebileceğimiz bu sistemlerin ortak özelliği herkesin erişimine açık ve ücretsiz olmaları ki bu nedenle buna Web 1.0 diyenler de var.</a:t>
            </a:r>
          </a:p>
        </p:txBody>
      </p:sp>
      <p:sp>
        <p:nvSpPr>
          <p:cNvPr id="7" name="Metin kutusu 6">
            <a:extLst>
              <a:ext uri="{FF2B5EF4-FFF2-40B4-BE49-F238E27FC236}">
                <a16:creationId xmlns:a16="http://schemas.microsoft.com/office/drawing/2014/main" id="{8C9C17AD-1A60-422A-9D75-52AC5A57D62C}"/>
              </a:ext>
            </a:extLst>
          </p:cNvPr>
          <p:cNvSpPr txBox="1"/>
          <p:nvPr/>
        </p:nvSpPr>
        <p:spPr>
          <a:xfrm>
            <a:off x="569843" y="1111021"/>
            <a:ext cx="10668000" cy="677108"/>
          </a:xfrm>
          <a:prstGeom prst="rect">
            <a:avLst/>
          </a:prstGeom>
          <a:noFill/>
        </p:spPr>
        <p:txBody>
          <a:bodyPr wrap="square">
            <a:spAutoFit/>
          </a:bodyPr>
          <a:lstStyle/>
          <a:p>
            <a:r>
              <a:rPr lang="tr-TR" dirty="0">
                <a:solidFill>
                  <a:schemeClr val="bg1"/>
                </a:solidFill>
              </a:rPr>
              <a:t>“1989 yılında insanlara daha iyi bir hayat için neye ihtiyacınız var diye sorsalar, herhalde hiç kimse ‘birbirine üst metin ile bağlı âdem-i merkeziyetçi bir ağ içinde yer alan bilgi noktaları’ [yani “Web”] </a:t>
            </a:r>
            <a:r>
              <a:rPr lang="tr-TR" sz="2000" dirty="0">
                <a:solidFill>
                  <a:schemeClr val="bg1"/>
                </a:solidFill>
              </a:rPr>
              <a:t>demezdi</a:t>
            </a:r>
            <a:r>
              <a:rPr lang="tr-TR" dirty="0">
                <a:solidFill>
                  <a:schemeClr val="bg1"/>
                </a:solidFill>
              </a:rPr>
              <a:t>” Sep Kamvar.</a:t>
            </a:r>
          </a:p>
        </p:txBody>
      </p:sp>
      <p:sp>
        <p:nvSpPr>
          <p:cNvPr id="9" name="Metin kutusu 8">
            <a:extLst>
              <a:ext uri="{FF2B5EF4-FFF2-40B4-BE49-F238E27FC236}">
                <a16:creationId xmlns:a16="http://schemas.microsoft.com/office/drawing/2014/main" id="{A535C803-FB78-4BE0-97C6-CBA434A1F52A}"/>
              </a:ext>
            </a:extLst>
          </p:cNvPr>
          <p:cNvSpPr txBox="1"/>
          <p:nvPr/>
        </p:nvSpPr>
        <p:spPr>
          <a:xfrm>
            <a:off x="755373" y="4240771"/>
            <a:ext cx="9740347" cy="2246769"/>
          </a:xfrm>
          <a:prstGeom prst="rect">
            <a:avLst/>
          </a:prstGeom>
          <a:noFill/>
        </p:spPr>
        <p:txBody>
          <a:bodyPr wrap="square">
            <a:spAutoFit/>
          </a:bodyPr>
          <a:lstStyle/>
          <a:p>
            <a:r>
              <a:rPr lang="tr-TR" sz="2000" dirty="0">
                <a:solidFill>
                  <a:schemeClr val="bg1"/>
                </a:solidFill>
              </a:rPr>
              <a:t>Web 1.0 pek çok konuda bize kolaylık sağlayan ve bugün hala kullandığımız platformları ücretsiz olarak hizmetimize açtı ancak kimi konularda eksik kaldı. İşte eksik kaldığı bu noktaları 1990’lardan itibaren özel şirketlerin kurduğu platformlar doldurdu. Kullanıcılar tüm Web’e Facebook, Amazon, Google ve Apple’ın oluşturduğu bu merkezi platformlar aracılığı ile ulaşmaya başladılar çünkü bu platformlar hem daha kullanışlı hem de fonksiyonu yüksek hizmetler veriyorlardı. Ticari kâr odaklı bu şirketlerin oluşturduğu ikinci katmana Web 2.0 deniyor.</a:t>
            </a:r>
          </a:p>
        </p:txBody>
      </p:sp>
    </p:spTree>
    <p:extLst>
      <p:ext uri="{BB962C8B-B14F-4D97-AF65-F5344CB8AC3E}">
        <p14:creationId xmlns:p14="http://schemas.microsoft.com/office/powerpoint/2010/main" val="551378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7B36819B-786E-4C20-9C71-3CA116D4B228}"/>
              </a:ext>
            </a:extLst>
          </p:cNvPr>
          <p:cNvSpPr txBox="1"/>
          <p:nvPr/>
        </p:nvSpPr>
        <p:spPr>
          <a:xfrm>
            <a:off x="397566" y="1272283"/>
            <a:ext cx="10482469" cy="2031325"/>
          </a:xfrm>
          <a:prstGeom prst="rect">
            <a:avLst/>
          </a:prstGeom>
          <a:noFill/>
        </p:spPr>
        <p:txBody>
          <a:bodyPr wrap="square">
            <a:spAutoFit/>
          </a:bodyPr>
          <a:lstStyle/>
          <a:p>
            <a:r>
              <a:rPr lang="tr-TR" dirty="0">
                <a:solidFill>
                  <a:schemeClr val="bg1"/>
                </a:solidFill>
              </a:rPr>
              <a:t>İşte konu burada merkezi/âdem-i merkezi (centralized/decentralized) ayrımına geliyor. Bireyler olarak biz sahip olduklarımızı kendimizde tutacak yapılara mı yöneleceğiz (Web 1.0’da olduğu gibi), yoksa bu sahipliği Web 2.0’da yaşandığı gibi başka merkezi yapılara mı devredeceğiz? Son zamanlarda ortaya çıkan bütün bu yeni kavramların (Blockchain, Bitcoin, Ethereum, Kripto, Dapps, Tokens ki bunlara Web 3.0 da denebilir) temelinde de işte bu Web 2.0’a özgü monopollerin elinde konsolide olmuş olan bu sahipliği, yeniden bireylere geri verme isteği var. Olayın teknoloji kısmının ana kaynağı bu. Tabii ki kapital işin içine girince bunun çok daha detaylı açılımları var. Örneğin: </a:t>
            </a:r>
          </a:p>
        </p:txBody>
      </p:sp>
      <p:sp>
        <p:nvSpPr>
          <p:cNvPr id="5" name="Metin kutusu 4">
            <a:extLst>
              <a:ext uri="{FF2B5EF4-FFF2-40B4-BE49-F238E27FC236}">
                <a16:creationId xmlns:a16="http://schemas.microsoft.com/office/drawing/2014/main" id="{8E09C83B-AD26-466A-A7E4-C7D5A5E35CA2}"/>
              </a:ext>
            </a:extLst>
          </p:cNvPr>
          <p:cNvSpPr txBox="1"/>
          <p:nvPr/>
        </p:nvSpPr>
        <p:spPr>
          <a:xfrm>
            <a:off x="278296" y="292412"/>
            <a:ext cx="6096000" cy="584775"/>
          </a:xfrm>
          <a:prstGeom prst="rect">
            <a:avLst/>
          </a:prstGeom>
          <a:noFill/>
        </p:spPr>
        <p:txBody>
          <a:bodyPr wrap="square">
            <a:spAutoFit/>
          </a:bodyPr>
          <a:lstStyle/>
          <a:p>
            <a:r>
              <a:rPr lang="tr-TR" sz="3200" dirty="0">
                <a:solidFill>
                  <a:srgbClr val="FFFF00"/>
                </a:solidFill>
              </a:rPr>
              <a:t>Yeni bir dalga varmış Web 3.0 diye? </a:t>
            </a:r>
          </a:p>
        </p:txBody>
      </p:sp>
      <p:sp>
        <p:nvSpPr>
          <p:cNvPr id="7" name="Metin kutusu 6">
            <a:extLst>
              <a:ext uri="{FF2B5EF4-FFF2-40B4-BE49-F238E27FC236}">
                <a16:creationId xmlns:a16="http://schemas.microsoft.com/office/drawing/2014/main" id="{EABEA116-1D98-4284-A0C3-EDBF4F6D7963}"/>
              </a:ext>
            </a:extLst>
          </p:cNvPr>
          <p:cNvSpPr txBox="1"/>
          <p:nvPr/>
        </p:nvSpPr>
        <p:spPr>
          <a:xfrm>
            <a:off x="808381" y="3277393"/>
            <a:ext cx="7686261" cy="2585323"/>
          </a:xfrm>
          <a:prstGeom prst="rect">
            <a:avLst/>
          </a:prstGeom>
          <a:noFill/>
        </p:spPr>
        <p:txBody>
          <a:bodyPr wrap="square">
            <a:spAutoFit/>
          </a:bodyPr>
          <a:lstStyle/>
          <a:p>
            <a:r>
              <a:rPr lang="tr-TR" dirty="0">
                <a:solidFill>
                  <a:schemeClr val="bg1"/>
                </a:solidFill>
              </a:rPr>
              <a:t>• Web 1.0’nın finansmanının Amerikan hükümeti ve ordusunun finansman desteği ile kurulması ve kâr gütmediği için halka açılmasından,</a:t>
            </a:r>
          </a:p>
          <a:p>
            <a:endParaRPr lang="tr-TR" dirty="0">
              <a:solidFill>
                <a:schemeClr val="bg1"/>
              </a:solidFill>
            </a:endParaRPr>
          </a:p>
          <a:p>
            <a:r>
              <a:rPr lang="tr-TR" dirty="0">
                <a:solidFill>
                  <a:schemeClr val="bg1"/>
                </a:solidFill>
              </a:rPr>
              <a:t> • Web 2.0’in özel fonlar aracılığı ile kurulduğu için kapalı bir sistem içinde bütün yaratılan değeri kendine almasına, </a:t>
            </a:r>
          </a:p>
          <a:p>
            <a:endParaRPr lang="tr-TR" dirty="0">
              <a:solidFill>
                <a:schemeClr val="bg1"/>
              </a:solidFill>
            </a:endParaRPr>
          </a:p>
          <a:p>
            <a:r>
              <a:rPr lang="tr-TR" dirty="0">
                <a:solidFill>
                  <a:schemeClr val="bg1"/>
                </a:solidFill>
              </a:rPr>
              <a:t>• Web 3.0’ın başlangıçta açık kaynaklar aracılığı ile hobi olarak geliştirilen adem-i merkeziyetçi sistemlerin artık kendilerine yetecek hatırı sayılır derecede finansmanı buluyor olmasına kadar.</a:t>
            </a:r>
          </a:p>
        </p:txBody>
      </p:sp>
    </p:spTree>
    <p:extLst>
      <p:ext uri="{BB962C8B-B14F-4D97-AF65-F5344CB8AC3E}">
        <p14:creationId xmlns:p14="http://schemas.microsoft.com/office/powerpoint/2010/main" val="835146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DACFA71-79C4-447A-AF30-36612F7AF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755" y="2331026"/>
            <a:ext cx="3564082" cy="30618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Resim 4">
            <a:extLst>
              <a:ext uri="{FF2B5EF4-FFF2-40B4-BE49-F238E27FC236}">
                <a16:creationId xmlns:a16="http://schemas.microsoft.com/office/drawing/2014/main" id="{84798C0F-2B3A-4536-BB5B-5003CF744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781" y="155533"/>
            <a:ext cx="4166975" cy="2754252"/>
          </a:xfrm>
          <a:prstGeom prst="rect">
            <a:avLst/>
          </a:prstGeom>
        </p:spPr>
      </p:pic>
      <p:pic>
        <p:nvPicPr>
          <p:cNvPr id="7" name="Resim 6">
            <a:extLst>
              <a:ext uri="{FF2B5EF4-FFF2-40B4-BE49-F238E27FC236}">
                <a16:creationId xmlns:a16="http://schemas.microsoft.com/office/drawing/2014/main" id="{89135ED3-E038-43BB-9524-464E4A223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836" y="117764"/>
            <a:ext cx="4166975" cy="2829791"/>
          </a:xfrm>
          <a:prstGeom prst="rect">
            <a:avLst/>
          </a:prstGeom>
        </p:spPr>
      </p:pic>
      <p:pic>
        <p:nvPicPr>
          <p:cNvPr id="11" name="Resim 10">
            <a:extLst>
              <a:ext uri="{FF2B5EF4-FFF2-40B4-BE49-F238E27FC236}">
                <a16:creationId xmlns:a16="http://schemas.microsoft.com/office/drawing/2014/main" id="{59B0548A-2CBB-4A89-A556-A96883133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665" y="4163291"/>
            <a:ext cx="4009090" cy="2694709"/>
          </a:xfrm>
          <a:prstGeom prst="rect">
            <a:avLst/>
          </a:prstGeom>
        </p:spPr>
      </p:pic>
      <p:pic>
        <p:nvPicPr>
          <p:cNvPr id="15" name="Resim 14">
            <a:extLst>
              <a:ext uri="{FF2B5EF4-FFF2-40B4-BE49-F238E27FC236}">
                <a16:creationId xmlns:a16="http://schemas.microsoft.com/office/drawing/2014/main" id="{A0597EC7-C3D5-43BA-B958-0045659068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5708" y="3948216"/>
            <a:ext cx="3793048" cy="2778038"/>
          </a:xfrm>
          <a:prstGeom prst="rect">
            <a:avLst/>
          </a:prstGeom>
        </p:spPr>
      </p:pic>
    </p:spTree>
    <p:extLst>
      <p:ext uri="{BB962C8B-B14F-4D97-AF65-F5344CB8AC3E}">
        <p14:creationId xmlns:p14="http://schemas.microsoft.com/office/powerpoint/2010/main" val="1182602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C9591F0-687C-4828-A86D-0D465EBCDAC7}"/>
              </a:ext>
            </a:extLst>
          </p:cNvPr>
          <p:cNvSpPr txBox="1"/>
          <p:nvPr/>
        </p:nvSpPr>
        <p:spPr>
          <a:xfrm>
            <a:off x="463827" y="209585"/>
            <a:ext cx="6096000" cy="646331"/>
          </a:xfrm>
          <a:prstGeom prst="rect">
            <a:avLst/>
          </a:prstGeom>
          <a:noFill/>
        </p:spPr>
        <p:txBody>
          <a:bodyPr wrap="square">
            <a:spAutoFit/>
          </a:bodyPr>
          <a:lstStyle/>
          <a:p>
            <a:r>
              <a:rPr lang="tr-TR" sz="3600" dirty="0">
                <a:solidFill>
                  <a:srgbClr val="FFFF00"/>
                </a:solidFill>
              </a:rPr>
              <a:t>Peki blockchain nedir?</a:t>
            </a:r>
          </a:p>
        </p:txBody>
      </p:sp>
      <p:sp>
        <p:nvSpPr>
          <p:cNvPr id="5" name="Metin kutusu 4">
            <a:extLst>
              <a:ext uri="{FF2B5EF4-FFF2-40B4-BE49-F238E27FC236}">
                <a16:creationId xmlns:a16="http://schemas.microsoft.com/office/drawing/2014/main" id="{68422CB3-25D7-4697-9EAD-586EFB89A45D}"/>
              </a:ext>
            </a:extLst>
          </p:cNvPr>
          <p:cNvSpPr txBox="1"/>
          <p:nvPr/>
        </p:nvSpPr>
        <p:spPr>
          <a:xfrm>
            <a:off x="463827" y="892359"/>
            <a:ext cx="10906538" cy="646331"/>
          </a:xfrm>
          <a:prstGeom prst="rect">
            <a:avLst/>
          </a:prstGeom>
          <a:noFill/>
        </p:spPr>
        <p:txBody>
          <a:bodyPr wrap="square">
            <a:spAutoFit/>
          </a:bodyPr>
          <a:lstStyle/>
          <a:p>
            <a:r>
              <a:rPr lang="tr-TR" dirty="0">
                <a:solidFill>
                  <a:schemeClr val="bg1"/>
                </a:solidFill>
              </a:rPr>
              <a:t>Blockchain denince birçoğumuzun ilk aklına gelen kripto para konusuna da değinmeden olmaz. İki kavram aynı değiller anca birbirlerine ayrılmaz biçimde bağlılar.</a:t>
            </a:r>
          </a:p>
        </p:txBody>
      </p:sp>
      <p:sp>
        <p:nvSpPr>
          <p:cNvPr id="7" name="Metin kutusu 6">
            <a:extLst>
              <a:ext uri="{FF2B5EF4-FFF2-40B4-BE49-F238E27FC236}">
                <a16:creationId xmlns:a16="http://schemas.microsoft.com/office/drawing/2014/main" id="{7C4B42DB-D600-46B4-84AA-D1486202C39A}"/>
              </a:ext>
            </a:extLst>
          </p:cNvPr>
          <p:cNvSpPr txBox="1"/>
          <p:nvPr/>
        </p:nvSpPr>
        <p:spPr>
          <a:xfrm>
            <a:off x="371060" y="1954985"/>
            <a:ext cx="10906539" cy="2031325"/>
          </a:xfrm>
          <a:prstGeom prst="rect">
            <a:avLst/>
          </a:prstGeom>
          <a:noFill/>
        </p:spPr>
        <p:txBody>
          <a:bodyPr wrap="square">
            <a:spAutoFit/>
          </a:bodyPr>
          <a:lstStyle/>
          <a:p>
            <a:r>
              <a:rPr lang="tr-TR" dirty="0">
                <a:solidFill>
                  <a:schemeClr val="bg1"/>
                </a:solidFill>
              </a:rPr>
              <a:t>Hepimiz internete bağlanmak için cep telefonu ya da masaüstü bilgisayarı gibi aracı makineler kullanıyoruz. Bu makineler istediğimiz işlemleri yapabilmek için web olarak adlandırılan geniş bir ağa bağlanıyorlar. Benzer şekilde dünyanın dört bir yanında bulunan bir grup makine de bu ağın içinde özel olarak birbirlerine bağlanmış durumdalar. Blockchain ve kripto teknolojisi, işte bu ağa bağlı her makinenin diğerleri ile şifreli olarak konuşmalarını sağlıyor. Ne konuşuyor bu makineler? Ana olarak, yapılan herhangi bir işlemi, örneğin bir para transferini ve bu işlem sonucu oluşan son durum bilgisini aralarında paylaşıyorlar. Aynı bir bankanın yapılan bir havale için gönderenin hesabından parayı düşüp, alıcının hesabına gelen parayı eklemesi gibi.</a:t>
            </a:r>
          </a:p>
        </p:txBody>
      </p:sp>
      <p:sp>
        <p:nvSpPr>
          <p:cNvPr id="9" name="Metin kutusu 8">
            <a:extLst>
              <a:ext uri="{FF2B5EF4-FFF2-40B4-BE49-F238E27FC236}">
                <a16:creationId xmlns:a16="http://schemas.microsoft.com/office/drawing/2014/main" id="{F41E7F4E-1F71-47A3-91DD-15EA8E2E722C}"/>
              </a:ext>
            </a:extLst>
          </p:cNvPr>
          <p:cNvSpPr txBox="1"/>
          <p:nvPr/>
        </p:nvSpPr>
        <p:spPr>
          <a:xfrm>
            <a:off x="371060" y="4399149"/>
            <a:ext cx="10906539" cy="923330"/>
          </a:xfrm>
          <a:prstGeom prst="rect">
            <a:avLst/>
          </a:prstGeom>
          <a:noFill/>
        </p:spPr>
        <p:txBody>
          <a:bodyPr wrap="square">
            <a:spAutoFit/>
          </a:bodyPr>
          <a:lstStyle/>
          <a:p>
            <a:r>
              <a:rPr lang="tr-TR" dirty="0">
                <a:solidFill>
                  <a:schemeClr val="bg1"/>
                </a:solidFill>
              </a:rPr>
              <a:t>Yani Blockchain teknolojisi, yukarıda bahsettiğimiz merkezi yapıların elinde olan “güven” unsurunu, “güvene duyulan ihtiyacın minimize edildiği”, merkezi olmayan (adem-i merkeziyetçi) bir yapıya taşıyor. Kripto paralar da, bu teknolojinin tabiri caiz ise ilk çocuğu.</a:t>
            </a:r>
          </a:p>
        </p:txBody>
      </p:sp>
    </p:spTree>
    <p:extLst>
      <p:ext uri="{BB962C8B-B14F-4D97-AF65-F5344CB8AC3E}">
        <p14:creationId xmlns:p14="http://schemas.microsoft.com/office/powerpoint/2010/main" val="3964484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2B2EBF2-735F-428E-9E5C-32035DD3D715}"/>
              </a:ext>
            </a:extLst>
          </p:cNvPr>
          <p:cNvSpPr txBox="1"/>
          <p:nvPr/>
        </p:nvSpPr>
        <p:spPr>
          <a:xfrm>
            <a:off x="159026" y="339444"/>
            <a:ext cx="10946296" cy="1077218"/>
          </a:xfrm>
          <a:prstGeom prst="rect">
            <a:avLst/>
          </a:prstGeom>
          <a:noFill/>
        </p:spPr>
        <p:txBody>
          <a:bodyPr wrap="square">
            <a:spAutoFit/>
          </a:bodyPr>
          <a:lstStyle/>
          <a:p>
            <a:r>
              <a:rPr lang="tr-TR" sz="3200" dirty="0">
                <a:solidFill>
                  <a:srgbClr val="FFFF00"/>
                </a:solidFill>
              </a:rPr>
              <a:t>Peki gayet güzel yürüyen bir sistem var zaten, neden buna ihtiyaç var?</a:t>
            </a:r>
          </a:p>
        </p:txBody>
      </p:sp>
      <p:sp>
        <p:nvSpPr>
          <p:cNvPr id="5" name="Metin kutusu 4">
            <a:extLst>
              <a:ext uri="{FF2B5EF4-FFF2-40B4-BE49-F238E27FC236}">
                <a16:creationId xmlns:a16="http://schemas.microsoft.com/office/drawing/2014/main" id="{4356282A-B5F6-4633-A5BB-A473EC82CC74}"/>
              </a:ext>
            </a:extLst>
          </p:cNvPr>
          <p:cNvSpPr txBox="1"/>
          <p:nvPr/>
        </p:nvSpPr>
        <p:spPr>
          <a:xfrm>
            <a:off x="251792" y="1774569"/>
            <a:ext cx="10946296" cy="1477328"/>
          </a:xfrm>
          <a:prstGeom prst="rect">
            <a:avLst/>
          </a:prstGeom>
          <a:noFill/>
        </p:spPr>
        <p:txBody>
          <a:bodyPr wrap="square">
            <a:spAutoFit/>
          </a:bodyPr>
          <a:lstStyle/>
          <a:p>
            <a:r>
              <a:rPr lang="tr-TR" dirty="0">
                <a:solidFill>
                  <a:schemeClr val="bg1"/>
                </a:solidFill>
              </a:rPr>
              <a:t>Bu temel problemlerin üzerine birkaç tane birinci dünya problemi de sayabiliriz tabii. Bir ülkeden diğerine yaptığınız para gönderiminin SWIFT sisteminde birkaç gün sürmesi, ortaya çıkan zaman kaybı. Getirdiği onca bürokrasi nedeniyle enerji kaybı. Onlarca dolar tutan yüksek maliyet sonucu oluşan para kaybı gibi… Söylemeye gerek yok sanırım, Blockchain bazlı şifreli ağlar sayesinde paranız dünyanın neresinde olursa olsun dakikalar içinde bir başka kişinin hesabına geçiyor.</a:t>
            </a:r>
          </a:p>
        </p:txBody>
      </p:sp>
      <p:sp>
        <p:nvSpPr>
          <p:cNvPr id="7" name="Metin kutusu 6">
            <a:extLst>
              <a:ext uri="{FF2B5EF4-FFF2-40B4-BE49-F238E27FC236}">
                <a16:creationId xmlns:a16="http://schemas.microsoft.com/office/drawing/2014/main" id="{A0369E32-2EAC-4DE8-A09E-5248DB53209A}"/>
              </a:ext>
            </a:extLst>
          </p:cNvPr>
          <p:cNvSpPr txBox="1"/>
          <p:nvPr/>
        </p:nvSpPr>
        <p:spPr>
          <a:xfrm>
            <a:off x="278295" y="3429000"/>
            <a:ext cx="10707757" cy="2585323"/>
          </a:xfrm>
          <a:prstGeom prst="rect">
            <a:avLst/>
          </a:prstGeom>
          <a:noFill/>
        </p:spPr>
        <p:txBody>
          <a:bodyPr wrap="square">
            <a:spAutoFit/>
          </a:bodyPr>
          <a:lstStyle/>
          <a:p>
            <a:r>
              <a:rPr lang="tr-TR" dirty="0">
                <a:solidFill>
                  <a:schemeClr val="bg1"/>
                </a:solidFill>
              </a:rPr>
              <a:t>Bu sistemleri kripto (şifreleme) sistemleri ile güvenilir kılan en önemli iki özellik şu: </a:t>
            </a:r>
          </a:p>
          <a:p>
            <a:endParaRPr lang="tr-TR" dirty="0">
              <a:solidFill>
                <a:schemeClr val="bg1"/>
              </a:solidFill>
            </a:endParaRPr>
          </a:p>
          <a:p>
            <a:r>
              <a:rPr lang="tr-TR" dirty="0">
                <a:solidFill>
                  <a:schemeClr val="bg1"/>
                </a:solidFill>
              </a:rPr>
              <a:t>• Sistemin bilgilerinin sistemdeki (ağdaki) tüm üyeler (makineler) tarafından şeffaf bir şekilde tutulması </a:t>
            </a:r>
          </a:p>
          <a:p>
            <a:endParaRPr lang="tr-TR" dirty="0">
              <a:solidFill>
                <a:schemeClr val="bg1"/>
              </a:solidFill>
            </a:endParaRPr>
          </a:p>
          <a:p>
            <a:r>
              <a:rPr lang="tr-TR" dirty="0">
                <a:solidFill>
                  <a:schemeClr val="bg1"/>
                </a:solidFill>
              </a:rPr>
              <a:t>• Yapılan bir işlemin geriye dönük olarak değiştirilememesi ve zaman geçtikçe böyle bir çabanın daha da imkânsız hale gelmesi Bunu sürekli örülen bir örümcek ağı gibi düşünün. Bir sinek bir ağa düştükten sonra örümcek sürekli olarak yeni ağlar örüyor ve sineğin kurtulması imkânsızlaşıyor. Yani bir bilgi sisteme kayıt olup teyit edildikten sonra üzerine gelen her bilgi de aynı şekilde kayıt olup teyit ediliyor. Geçmişteki bir bilgiyi değiştirmek için o günden bugüne bütün bilgileri değiştirmek gerekiyor, yani geçmişe dönük değişiklikler gittikçe zorlaşıyor</a:t>
            </a:r>
          </a:p>
        </p:txBody>
      </p:sp>
    </p:spTree>
    <p:extLst>
      <p:ext uri="{BB962C8B-B14F-4D97-AF65-F5344CB8AC3E}">
        <p14:creationId xmlns:p14="http://schemas.microsoft.com/office/powerpoint/2010/main" val="1643724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BBF32728-2736-487C-8749-76D3D9B114A8}"/>
              </a:ext>
            </a:extLst>
          </p:cNvPr>
          <p:cNvSpPr txBox="1"/>
          <p:nvPr/>
        </p:nvSpPr>
        <p:spPr>
          <a:xfrm>
            <a:off x="251791" y="1227339"/>
            <a:ext cx="10349948" cy="369332"/>
          </a:xfrm>
          <a:prstGeom prst="rect">
            <a:avLst/>
          </a:prstGeom>
          <a:noFill/>
        </p:spPr>
        <p:txBody>
          <a:bodyPr wrap="square">
            <a:spAutoFit/>
          </a:bodyPr>
          <a:lstStyle/>
          <a:p>
            <a:r>
              <a:rPr lang="tr-TR" dirty="0">
                <a:solidFill>
                  <a:schemeClr val="bg1"/>
                </a:solidFill>
              </a:rPr>
              <a:t>Blockchain bazlı sistemlerin en çok etkileyeceği alanlardan birinin finans olduğu ezelden beri söylenir</a:t>
            </a:r>
            <a:r>
              <a:rPr lang="tr-TR" dirty="0"/>
              <a:t>.</a:t>
            </a:r>
          </a:p>
        </p:txBody>
      </p:sp>
      <p:sp>
        <p:nvSpPr>
          <p:cNvPr id="5" name="Metin kutusu 4">
            <a:extLst>
              <a:ext uri="{FF2B5EF4-FFF2-40B4-BE49-F238E27FC236}">
                <a16:creationId xmlns:a16="http://schemas.microsoft.com/office/drawing/2014/main" id="{A29209FB-787E-49CB-8443-8780CC825261}"/>
              </a:ext>
            </a:extLst>
          </p:cNvPr>
          <p:cNvSpPr txBox="1"/>
          <p:nvPr/>
        </p:nvSpPr>
        <p:spPr>
          <a:xfrm>
            <a:off x="0" y="289964"/>
            <a:ext cx="9316278" cy="646331"/>
          </a:xfrm>
          <a:prstGeom prst="rect">
            <a:avLst/>
          </a:prstGeom>
          <a:noFill/>
        </p:spPr>
        <p:txBody>
          <a:bodyPr wrap="square">
            <a:spAutoFit/>
          </a:bodyPr>
          <a:lstStyle/>
          <a:p>
            <a:r>
              <a:rPr lang="tr-TR" sz="3600" dirty="0">
                <a:solidFill>
                  <a:srgbClr val="FFFF00"/>
                </a:solidFill>
              </a:rPr>
              <a:t>Blockchain finans sektörünü nasıl etkileyecek?</a:t>
            </a:r>
          </a:p>
        </p:txBody>
      </p:sp>
      <p:sp>
        <p:nvSpPr>
          <p:cNvPr id="7" name="Metin kutusu 6">
            <a:extLst>
              <a:ext uri="{FF2B5EF4-FFF2-40B4-BE49-F238E27FC236}">
                <a16:creationId xmlns:a16="http://schemas.microsoft.com/office/drawing/2014/main" id="{0B7CBD00-8F4E-419E-B824-58381869D9AA}"/>
              </a:ext>
            </a:extLst>
          </p:cNvPr>
          <p:cNvSpPr txBox="1"/>
          <p:nvPr/>
        </p:nvSpPr>
        <p:spPr>
          <a:xfrm>
            <a:off x="251791" y="1887715"/>
            <a:ext cx="10482469" cy="1754326"/>
          </a:xfrm>
          <a:prstGeom prst="rect">
            <a:avLst/>
          </a:prstGeom>
          <a:noFill/>
        </p:spPr>
        <p:txBody>
          <a:bodyPr wrap="square">
            <a:spAutoFit/>
          </a:bodyPr>
          <a:lstStyle/>
          <a:p>
            <a:r>
              <a:rPr lang="tr-TR" dirty="0">
                <a:solidFill>
                  <a:schemeClr val="bg1"/>
                </a:solidFill>
              </a:rPr>
              <a:t>Tek bir güç tarafından kontrol edilemeyen makineler kendilerine verilen emirleri gerekli koşullar oluştuğu anda kimseye sormadan otomatik olarak gerçekleştiriyorlar. Hile yok, hurda yok, gecikme yok. Koşul oluştu, işlem de gerçekleşiyor. Bunu da sağlayan bu makineler için yazılmış özel direktifler, bir başka deyişiyle Akıllı Kontratlar. Finans piyasasındaki mevcut aktörlerin ana rolü işte bu aracıyı oynamaları ve güveni teşkil etmeleri idi. Dolayısıyla Blockchain bazlı sistemler bu aktörler için varoluşsal bir tehdit oluşturuyor; bugün olmasa bile yakın bir gelecekte…</a:t>
            </a:r>
          </a:p>
        </p:txBody>
      </p:sp>
      <p:sp>
        <p:nvSpPr>
          <p:cNvPr id="9" name="Metin kutusu 8">
            <a:extLst>
              <a:ext uri="{FF2B5EF4-FFF2-40B4-BE49-F238E27FC236}">
                <a16:creationId xmlns:a16="http://schemas.microsoft.com/office/drawing/2014/main" id="{0561D698-02F0-4EF9-902A-81811DD181CE}"/>
              </a:ext>
            </a:extLst>
          </p:cNvPr>
          <p:cNvSpPr txBox="1"/>
          <p:nvPr/>
        </p:nvSpPr>
        <p:spPr>
          <a:xfrm>
            <a:off x="251791" y="3642041"/>
            <a:ext cx="10601739" cy="923330"/>
          </a:xfrm>
          <a:prstGeom prst="rect">
            <a:avLst/>
          </a:prstGeom>
          <a:noFill/>
        </p:spPr>
        <p:txBody>
          <a:bodyPr wrap="square">
            <a:spAutoFit/>
          </a:bodyPr>
          <a:lstStyle/>
          <a:p>
            <a:r>
              <a:rPr lang="tr-TR" dirty="0">
                <a:solidFill>
                  <a:schemeClr val="bg1"/>
                </a:solidFill>
              </a:rPr>
              <a:t>Gelişmiş ülkelerde kripto paraların ödeme amaçlı kullanımı ikinci bir dalga olarak gelebilir. Ancak bunun için iki ön koşul var: birincisi başka ihtiyaçlar nedeniyle kripto para kullanımının artması, ikincisi ise bu paraların üstün bir kullanıcı deneyimi sağlaması.</a:t>
            </a:r>
          </a:p>
        </p:txBody>
      </p:sp>
      <p:pic>
        <p:nvPicPr>
          <p:cNvPr id="11" name="Resim 10">
            <a:extLst>
              <a:ext uri="{FF2B5EF4-FFF2-40B4-BE49-F238E27FC236}">
                <a16:creationId xmlns:a16="http://schemas.microsoft.com/office/drawing/2014/main" id="{59CF7ED3-E675-4ACF-92B5-76188A17C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937" y="4330976"/>
            <a:ext cx="4480063" cy="2527024"/>
          </a:xfrm>
          <a:prstGeom prst="rect">
            <a:avLst/>
          </a:prstGeom>
        </p:spPr>
      </p:pic>
      <p:sp>
        <p:nvSpPr>
          <p:cNvPr id="21" name="Ok: Sağ 20">
            <a:extLst>
              <a:ext uri="{FF2B5EF4-FFF2-40B4-BE49-F238E27FC236}">
                <a16:creationId xmlns:a16="http://schemas.microsoft.com/office/drawing/2014/main" id="{8C60D4A7-2783-44EA-860F-A7E537EEFFD8}"/>
              </a:ext>
            </a:extLst>
          </p:cNvPr>
          <p:cNvSpPr/>
          <p:nvPr/>
        </p:nvSpPr>
        <p:spPr>
          <a:xfrm>
            <a:off x="4916557" y="4720666"/>
            <a:ext cx="2411894" cy="1351401"/>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dirty="0">
                <a:solidFill>
                  <a:schemeClr val="tx1"/>
                </a:solidFill>
              </a:rPr>
              <a:t>Araştırınız.</a:t>
            </a:r>
          </a:p>
        </p:txBody>
      </p:sp>
    </p:spTree>
    <p:extLst>
      <p:ext uri="{BB962C8B-B14F-4D97-AF65-F5344CB8AC3E}">
        <p14:creationId xmlns:p14="http://schemas.microsoft.com/office/powerpoint/2010/main" val="2727822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C7DF0B18-2E95-4D3A-BAAB-37A37BF581B9}"/>
              </a:ext>
            </a:extLst>
          </p:cNvPr>
          <p:cNvSpPr txBox="1"/>
          <p:nvPr/>
        </p:nvSpPr>
        <p:spPr>
          <a:xfrm>
            <a:off x="225287" y="605784"/>
            <a:ext cx="10893287" cy="646331"/>
          </a:xfrm>
          <a:prstGeom prst="rect">
            <a:avLst/>
          </a:prstGeom>
          <a:noFill/>
        </p:spPr>
        <p:txBody>
          <a:bodyPr wrap="square">
            <a:spAutoFit/>
          </a:bodyPr>
          <a:lstStyle/>
          <a:p>
            <a:r>
              <a:rPr lang="tr-TR" dirty="0">
                <a:solidFill>
                  <a:schemeClr val="bg1"/>
                </a:solidFill>
              </a:rPr>
              <a:t>Peki para transferlerinin ötesinde finansın hangi alanında Blockchain bazlı girişimlerin başarı şansı daha fazla? Decentralized Finance (DeFi) olarak da adlandırılan bu yeni dalgada hangi alanlar göreceli basit ve yüksek maliyetli?</a:t>
            </a:r>
          </a:p>
        </p:txBody>
      </p:sp>
      <p:sp>
        <p:nvSpPr>
          <p:cNvPr id="5" name="Metin kutusu 4">
            <a:extLst>
              <a:ext uri="{FF2B5EF4-FFF2-40B4-BE49-F238E27FC236}">
                <a16:creationId xmlns:a16="http://schemas.microsoft.com/office/drawing/2014/main" id="{FB570F5D-D2C7-46E4-8E63-F34ECFBEBC64}"/>
              </a:ext>
            </a:extLst>
          </p:cNvPr>
          <p:cNvSpPr txBox="1"/>
          <p:nvPr/>
        </p:nvSpPr>
        <p:spPr>
          <a:xfrm>
            <a:off x="384313" y="1624904"/>
            <a:ext cx="9753600" cy="923330"/>
          </a:xfrm>
          <a:prstGeom prst="rect">
            <a:avLst/>
          </a:prstGeom>
          <a:noFill/>
        </p:spPr>
        <p:txBody>
          <a:bodyPr wrap="square">
            <a:spAutoFit/>
          </a:bodyPr>
          <a:lstStyle/>
          <a:p>
            <a:r>
              <a:rPr lang="tr-TR" sz="3600" dirty="0">
                <a:solidFill>
                  <a:srgbClr val="FFFF00"/>
                </a:solidFill>
              </a:rPr>
              <a:t>DeFi nedir?</a:t>
            </a:r>
          </a:p>
          <a:p>
            <a:r>
              <a:rPr lang="tr-TR" dirty="0"/>
              <a:t> </a:t>
            </a:r>
            <a:r>
              <a:rPr lang="tr-TR" dirty="0">
                <a:solidFill>
                  <a:schemeClr val="bg1"/>
                </a:solidFill>
              </a:rPr>
              <a:t>DeFi, yani Decentralized Finance pek çok girişimin ortaklaşa kurdukları bir protokol ve açık bir topluluk</a:t>
            </a:r>
          </a:p>
        </p:txBody>
      </p:sp>
      <p:sp>
        <p:nvSpPr>
          <p:cNvPr id="7" name="Metin kutusu 6">
            <a:extLst>
              <a:ext uri="{FF2B5EF4-FFF2-40B4-BE49-F238E27FC236}">
                <a16:creationId xmlns:a16="http://schemas.microsoft.com/office/drawing/2014/main" id="{59B09C62-E9C3-4930-991D-07A42A1C3F1E}"/>
              </a:ext>
            </a:extLst>
          </p:cNvPr>
          <p:cNvSpPr txBox="1"/>
          <p:nvPr/>
        </p:nvSpPr>
        <p:spPr>
          <a:xfrm>
            <a:off x="384313" y="2921023"/>
            <a:ext cx="12364278" cy="3139321"/>
          </a:xfrm>
          <a:prstGeom prst="rect">
            <a:avLst/>
          </a:prstGeom>
          <a:noFill/>
        </p:spPr>
        <p:txBody>
          <a:bodyPr wrap="square">
            <a:spAutoFit/>
          </a:bodyPr>
          <a:lstStyle/>
          <a:p>
            <a:r>
              <a:rPr lang="tr-TR" dirty="0">
                <a:solidFill>
                  <a:schemeClr val="bg1"/>
                </a:solidFill>
              </a:rPr>
              <a:t>Ana prensipleri4 ise şu üç konu: </a:t>
            </a:r>
          </a:p>
          <a:p>
            <a:endParaRPr lang="tr-TR" dirty="0">
              <a:solidFill>
                <a:schemeClr val="bg1"/>
              </a:solidFill>
            </a:endParaRPr>
          </a:p>
          <a:p>
            <a:r>
              <a:rPr lang="tr-TR" dirty="0">
                <a:solidFill>
                  <a:schemeClr val="bg1"/>
                </a:solidFill>
              </a:rPr>
              <a:t>• Karşılıklı kullanılabilirlik ve açık kaynak: Bütün projelerin kurulurken karşılıklı kullanılabilir olmasına dikkat etmek. Bunun için de özellikle açık kaynak kullanmak. Böylece bütün projelerin daha kuruluşları sırasında birbirlerini inceleyerek ileri aşamalarda birlikte nasıl çalışabilecekleri ile ilgili ortak bir bilinç oluşturmak.</a:t>
            </a:r>
          </a:p>
          <a:p>
            <a:endParaRPr lang="tr-TR" dirty="0">
              <a:solidFill>
                <a:schemeClr val="bg1"/>
              </a:solidFill>
            </a:endParaRPr>
          </a:p>
          <a:p>
            <a:r>
              <a:rPr lang="tr-TR" dirty="0">
                <a:solidFill>
                  <a:schemeClr val="bg1"/>
                </a:solidFill>
              </a:rPr>
              <a:t>• Ulaşılabilirlik ve finansal kapsayıcılık: İnternet bağlantısı olan herkesin ulaşabileceği bir finansal sistem hayali. Aynı şekilde “değer”in (ya da bir varlığın) kişinin coğrafi konumundan bağımsız olarak dünyada serbestçe dolaşabilmesi.,</a:t>
            </a:r>
          </a:p>
          <a:p>
            <a:endParaRPr lang="tr-TR" dirty="0">
              <a:solidFill>
                <a:schemeClr val="bg1"/>
              </a:solidFill>
            </a:endParaRPr>
          </a:p>
          <a:p>
            <a:r>
              <a:rPr lang="tr-TR" dirty="0">
                <a:solidFill>
                  <a:schemeClr val="bg1"/>
                </a:solidFill>
              </a:rPr>
              <a:t> • Finansal şeffaflık: Finansal hizmetlerin şeffaf olmayan silolarda tutulması yerine kişilerin gizliliği konusunu saklı tutmak kaydıyla tüm piyasa bilgisinin tüm katılımcılara açık olduğu bir sistem inancı</a:t>
            </a:r>
          </a:p>
        </p:txBody>
      </p:sp>
    </p:spTree>
    <p:extLst>
      <p:ext uri="{BB962C8B-B14F-4D97-AF65-F5344CB8AC3E}">
        <p14:creationId xmlns:p14="http://schemas.microsoft.com/office/powerpoint/2010/main" val="778886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659E2F6-87E6-4D71-B570-32160B034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207" y="333609"/>
            <a:ext cx="5143500" cy="5591175"/>
          </a:xfrm>
          <a:prstGeom prst="rect">
            <a:avLst/>
          </a:prstGeom>
        </p:spPr>
      </p:pic>
      <p:pic>
        <p:nvPicPr>
          <p:cNvPr id="5" name="Resim 4">
            <a:extLst>
              <a:ext uri="{FF2B5EF4-FFF2-40B4-BE49-F238E27FC236}">
                <a16:creationId xmlns:a16="http://schemas.microsoft.com/office/drawing/2014/main" id="{6159FA41-A561-4764-9A6C-13AB3E5C5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646" y="333609"/>
            <a:ext cx="5143500" cy="5610225"/>
          </a:xfrm>
          <a:prstGeom prst="rect">
            <a:avLst/>
          </a:prstGeom>
        </p:spPr>
      </p:pic>
      <p:sp>
        <p:nvSpPr>
          <p:cNvPr id="2" name="Metin kutusu 1">
            <a:extLst>
              <a:ext uri="{FF2B5EF4-FFF2-40B4-BE49-F238E27FC236}">
                <a16:creationId xmlns:a16="http://schemas.microsoft.com/office/drawing/2014/main" id="{61130379-968C-4725-ABED-F8EE90657FBE}"/>
              </a:ext>
            </a:extLst>
          </p:cNvPr>
          <p:cNvSpPr txBox="1"/>
          <p:nvPr/>
        </p:nvSpPr>
        <p:spPr>
          <a:xfrm>
            <a:off x="909256" y="6062726"/>
            <a:ext cx="4113920" cy="461665"/>
          </a:xfrm>
          <a:prstGeom prst="rect">
            <a:avLst/>
          </a:prstGeom>
          <a:noFill/>
        </p:spPr>
        <p:txBody>
          <a:bodyPr wrap="square" rtlCol="0">
            <a:spAutoFit/>
          </a:bodyPr>
          <a:lstStyle/>
          <a:p>
            <a:r>
              <a:rPr lang="tr-TR" sz="1200" dirty="0">
                <a:solidFill>
                  <a:srgbClr val="FFFF00"/>
                </a:solidFill>
              </a:rPr>
              <a:t>Diyelim ki Ram ekstra parasını bankada tutuyor ve karşılığında banka Ram’a bu paraya bir miktar faiz veriyor mesela %3</a:t>
            </a:r>
          </a:p>
        </p:txBody>
      </p:sp>
      <p:sp>
        <p:nvSpPr>
          <p:cNvPr id="4" name="Metin kutusu 3">
            <a:extLst>
              <a:ext uri="{FF2B5EF4-FFF2-40B4-BE49-F238E27FC236}">
                <a16:creationId xmlns:a16="http://schemas.microsoft.com/office/drawing/2014/main" id="{E7CA8579-48F4-4D89-96A0-35E023CE8A26}"/>
              </a:ext>
            </a:extLst>
          </p:cNvPr>
          <p:cNvSpPr txBox="1"/>
          <p:nvPr/>
        </p:nvSpPr>
        <p:spPr>
          <a:xfrm>
            <a:off x="6374296" y="6051556"/>
            <a:ext cx="4113920" cy="646331"/>
          </a:xfrm>
          <a:prstGeom prst="rect">
            <a:avLst/>
          </a:prstGeom>
          <a:noFill/>
        </p:spPr>
        <p:txBody>
          <a:bodyPr wrap="square" rtlCol="0">
            <a:spAutoFit/>
          </a:bodyPr>
          <a:lstStyle/>
          <a:p>
            <a:r>
              <a:rPr lang="tr-TR" sz="1200" dirty="0">
                <a:solidFill>
                  <a:srgbClr val="FFFF00"/>
                </a:solidFill>
              </a:rPr>
              <a:t>Şimdi bu %3 faizi Ram’a vermek için,banka bu parayı ihtiyaç sahibi Shyam’a ödünç veriliyor ve ondan daha yüksek faiz talep ediyor .Mesela  ödünç verilen miktarın %10’unu düşünelim.</a:t>
            </a:r>
          </a:p>
        </p:txBody>
      </p:sp>
    </p:spTree>
    <p:extLst>
      <p:ext uri="{BB962C8B-B14F-4D97-AF65-F5344CB8AC3E}">
        <p14:creationId xmlns:p14="http://schemas.microsoft.com/office/powerpoint/2010/main" val="3996678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C1E7E09-7901-4580-859B-0CF8F602FD89}"/>
              </a:ext>
            </a:extLst>
          </p:cNvPr>
          <p:cNvSpPr txBox="1"/>
          <p:nvPr/>
        </p:nvSpPr>
        <p:spPr>
          <a:xfrm>
            <a:off x="727363" y="244019"/>
            <a:ext cx="6096000" cy="646331"/>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Metaverse’ün Tanımı</a:t>
            </a:r>
            <a:endParaRPr lang="tr-TR" sz="3600" b="1" i="0" dirty="0">
              <a:solidFill>
                <a:srgbClr val="FFFF00"/>
              </a:solidFill>
              <a:effectLst/>
              <a:latin typeface="Montserrat" panose="020B0604020202020204" pitchFamily="2" charset="-94"/>
            </a:endParaRPr>
          </a:p>
        </p:txBody>
      </p:sp>
      <p:sp>
        <p:nvSpPr>
          <p:cNvPr id="3" name="Metin kutusu 2">
            <a:extLst>
              <a:ext uri="{FF2B5EF4-FFF2-40B4-BE49-F238E27FC236}">
                <a16:creationId xmlns:a16="http://schemas.microsoft.com/office/drawing/2014/main" id="{43272838-2AA1-4E95-A908-00A400CE67A4}"/>
              </a:ext>
            </a:extLst>
          </p:cNvPr>
          <p:cNvSpPr txBox="1"/>
          <p:nvPr/>
        </p:nvSpPr>
        <p:spPr>
          <a:xfrm>
            <a:off x="284019" y="890350"/>
            <a:ext cx="10882745" cy="5940088"/>
          </a:xfrm>
          <a:prstGeom prst="rect">
            <a:avLst/>
          </a:prstGeom>
          <a:noFill/>
        </p:spPr>
        <p:txBody>
          <a:bodyPr wrap="square">
            <a:spAutoFit/>
          </a:bodyPr>
          <a:lstStyle/>
          <a:p>
            <a:pPr algn="l" fontAlgn="base"/>
            <a:r>
              <a:rPr lang="tr-TR" sz="2000" b="0" i="0" dirty="0">
                <a:solidFill>
                  <a:schemeClr val="bg1"/>
                </a:solidFill>
                <a:effectLst/>
                <a:latin typeface="Barlow" panose="020B0604020202020204" pitchFamily="2" charset="-94"/>
              </a:rPr>
              <a:t>Antik Yunanca öte anlamına gelen “meta” ve evren anlamına gelen “universe” sözcüklerinin birleşiminden oluşan Metaverse, yeni nesil internet mecrasını ifade ediyor. Tamamen sanal bir ortamda ikinci bir hayat olanağı sunan bu yeni dünya, alışverişten sosyal aktivitelere, sanattan yeni finansal çözümlere kadar her şeyi içerisinde barındırıyor.</a:t>
            </a:r>
          </a:p>
          <a:p>
            <a:pPr algn="l" fontAlgn="base"/>
            <a:endParaRPr lang="tr-TR" sz="2000" b="0" i="0" dirty="0">
              <a:solidFill>
                <a:schemeClr val="bg1"/>
              </a:solidFill>
              <a:effectLst/>
              <a:latin typeface="Barlow" panose="020B0604020202020204" pitchFamily="2" charset="-94"/>
            </a:endParaRPr>
          </a:p>
          <a:p>
            <a:pPr algn="l" fontAlgn="base"/>
            <a:r>
              <a:rPr lang="tr-TR" sz="2000" b="0" i="0" dirty="0">
                <a:solidFill>
                  <a:schemeClr val="bg1"/>
                </a:solidFill>
                <a:effectLst/>
                <a:latin typeface="Barlow" panose="020B0604020202020204" pitchFamily="2" charset="-94"/>
              </a:rPr>
              <a:t>Fiziksel yaşamla sanal ortamları birleştirmeyi hedefleyen Metaverse, şu ana kadar edindiğimiz teknolojik birikimin tamamını içine alan ve sanal bir ekolojik sistem kurmayı hedefleyen uzun vadeli bir projedir. Bu projenin en özel noktalarından biri ise aslında bütün kullanıcıların oluşumunda pay sahip olmasıdır. Özellikle belirtmem gerekir ki günümüzde sanal ortamlarda oluşturduğumuz her proje, Metaverse’ün bir parçasını oluşturuyor.</a:t>
            </a:r>
          </a:p>
          <a:p>
            <a:pPr algn="l" fontAlgn="base"/>
            <a:endParaRPr lang="tr-TR" sz="2000" b="0" i="0" dirty="0">
              <a:solidFill>
                <a:schemeClr val="bg1"/>
              </a:solidFill>
              <a:effectLst/>
              <a:latin typeface="Barlow" panose="020B0604020202020204" pitchFamily="2" charset="-94"/>
            </a:endParaRPr>
          </a:p>
          <a:p>
            <a:pPr algn="l" fontAlgn="base"/>
            <a:r>
              <a:rPr lang="tr-TR" sz="2000" b="0" i="0" dirty="0">
                <a:solidFill>
                  <a:schemeClr val="bg1"/>
                </a:solidFill>
                <a:effectLst/>
                <a:latin typeface="Barlow" panose="020B0604020202020204" pitchFamily="2" charset="-94"/>
              </a:rPr>
              <a:t>Metaverse, denince ilk akla gelen şey, sanal gerçeklik. Sanal gerçekliğin Metaverse dünyasındaki yeri tartışılmaz öneme sahiptir. Ancak hali hazırda günlük yaşamımızda kullandığımız sosyal medya araçları ve çeşitli platformlar, şimdiden bize bu yeni evrenin kapılarını aralıyor.</a:t>
            </a:r>
          </a:p>
          <a:p>
            <a:pPr algn="l" fontAlgn="base"/>
            <a:r>
              <a:rPr lang="tr-TR" sz="2000" b="0" i="0" dirty="0">
                <a:solidFill>
                  <a:schemeClr val="bg1"/>
                </a:solidFill>
                <a:effectLst/>
                <a:latin typeface="Barlow" panose="020B0604020202020204" pitchFamily="2" charset="-94"/>
              </a:rPr>
              <a:t>Metaverse’ü en iyi anlatan ortamların birbirine eklemlenmiş çeşitli sosyal medya uygulamaları olduğunu belirtmekte yarar var. Özellikle son zamanlarda ticari faaliyetlerin en sık kullanılan sosyal medya uygulamaları üzerinden saniyeler içinde gerçekleştirilebilmesi, çeşitli rol yapma oyunları ve yeni iletişim modelleri, aslında Metaverse’ün ta kendisini sunuyor. Kısaca Metaverse, bütün bu evrene dair atılan adımların oluşturduğu büyük resmi ifade ediyor diyebilirim</a:t>
            </a:r>
            <a:r>
              <a:rPr lang="tr-TR" b="0" i="0" dirty="0">
                <a:solidFill>
                  <a:srgbClr val="3A3A3A"/>
                </a:solidFill>
                <a:effectLst/>
                <a:latin typeface="Barlow" panose="020B0604020202020204" pitchFamily="2" charset="-94"/>
              </a:rPr>
              <a:t>..</a:t>
            </a:r>
          </a:p>
        </p:txBody>
      </p:sp>
    </p:spTree>
    <p:extLst>
      <p:ext uri="{BB962C8B-B14F-4D97-AF65-F5344CB8AC3E}">
        <p14:creationId xmlns:p14="http://schemas.microsoft.com/office/powerpoint/2010/main" val="4132885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83D6F73-E45F-409A-BF87-CCE05CEA3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012" y="647123"/>
            <a:ext cx="8484432" cy="5600700"/>
          </a:xfrm>
          <a:prstGeom prst="rect">
            <a:avLst/>
          </a:prstGeom>
        </p:spPr>
      </p:pic>
      <p:sp>
        <p:nvSpPr>
          <p:cNvPr id="2" name="Metin kutusu 1">
            <a:extLst>
              <a:ext uri="{FF2B5EF4-FFF2-40B4-BE49-F238E27FC236}">
                <a16:creationId xmlns:a16="http://schemas.microsoft.com/office/drawing/2014/main" id="{D28C899B-CEAC-4C9B-BBFE-855059793A91}"/>
              </a:ext>
            </a:extLst>
          </p:cNvPr>
          <p:cNvSpPr txBox="1"/>
          <p:nvPr/>
        </p:nvSpPr>
        <p:spPr>
          <a:xfrm>
            <a:off x="490331" y="966787"/>
            <a:ext cx="1325217" cy="1615827"/>
          </a:xfrm>
          <a:prstGeom prst="rect">
            <a:avLst/>
          </a:prstGeom>
          <a:solidFill>
            <a:schemeClr val="tx1"/>
          </a:solidFill>
        </p:spPr>
        <p:txBody>
          <a:bodyPr wrap="square" rtlCol="0">
            <a:spAutoFit/>
          </a:bodyPr>
          <a:lstStyle/>
          <a:p>
            <a:r>
              <a:rPr lang="tr-TR" sz="1100" dirty="0">
                <a:solidFill>
                  <a:srgbClr val="FFFF00"/>
                </a:solidFill>
              </a:rPr>
              <a:t>Shyam</a:t>
            </a:r>
            <a:r>
              <a:rPr lang="tr-TR" sz="1100" dirty="0"/>
              <a:t> </a:t>
            </a:r>
            <a:r>
              <a:rPr lang="tr-TR" sz="1100" dirty="0">
                <a:solidFill>
                  <a:srgbClr val="FFFF00"/>
                </a:solidFill>
              </a:rPr>
              <a:t>ödünç parayı %10 faizle bankaya iade ediyor.Şimdi Ram’a %3 faiz verdikten sonra banka tüm bu süreçte %7 faiz getirisi getirisi elde etti.</a:t>
            </a:r>
          </a:p>
        </p:txBody>
      </p:sp>
      <p:sp>
        <p:nvSpPr>
          <p:cNvPr id="4" name="Metin kutusu 3">
            <a:extLst>
              <a:ext uri="{FF2B5EF4-FFF2-40B4-BE49-F238E27FC236}">
                <a16:creationId xmlns:a16="http://schemas.microsoft.com/office/drawing/2014/main" id="{C92BB0FD-45A6-4C7B-9AD8-E579CB09E0B0}"/>
              </a:ext>
            </a:extLst>
          </p:cNvPr>
          <p:cNvSpPr txBox="1"/>
          <p:nvPr/>
        </p:nvSpPr>
        <p:spPr>
          <a:xfrm>
            <a:off x="3657599" y="3362834"/>
            <a:ext cx="1298713" cy="600164"/>
          </a:xfrm>
          <a:prstGeom prst="rect">
            <a:avLst/>
          </a:prstGeom>
          <a:solidFill>
            <a:schemeClr val="tx1"/>
          </a:solidFill>
        </p:spPr>
        <p:txBody>
          <a:bodyPr wrap="square" rtlCol="0">
            <a:spAutoFit/>
          </a:bodyPr>
          <a:lstStyle/>
          <a:p>
            <a:r>
              <a:rPr lang="tr-TR" sz="1100" dirty="0">
                <a:solidFill>
                  <a:schemeClr val="bg1"/>
                </a:solidFill>
              </a:rPr>
              <a:t>Bankalar tarafından Shyam’a uygulanan faiz %10</a:t>
            </a:r>
          </a:p>
        </p:txBody>
      </p:sp>
      <p:sp>
        <p:nvSpPr>
          <p:cNvPr id="6" name="Metin kutusu 5">
            <a:extLst>
              <a:ext uri="{FF2B5EF4-FFF2-40B4-BE49-F238E27FC236}">
                <a16:creationId xmlns:a16="http://schemas.microsoft.com/office/drawing/2014/main" id="{04DC576E-EEA6-4270-8CEC-D64A4A8738DE}"/>
              </a:ext>
            </a:extLst>
          </p:cNvPr>
          <p:cNvSpPr txBox="1"/>
          <p:nvPr/>
        </p:nvSpPr>
        <p:spPr>
          <a:xfrm>
            <a:off x="5923721" y="3309731"/>
            <a:ext cx="1179445" cy="600164"/>
          </a:xfrm>
          <a:prstGeom prst="rect">
            <a:avLst/>
          </a:prstGeom>
          <a:solidFill>
            <a:schemeClr val="tx1"/>
          </a:solidFill>
        </p:spPr>
        <p:txBody>
          <a:bodyPr wrap="square" rtlCol="0">
            <a:spAutoFit/>
          </a:bodyPr>
          <a:lstStyle/>
          <a:p>
            <a:r>
              <a:rPr lang="tr-TR" sz="1100" dirty="0">
                <a:solidFill>
                  <a:schemeClr val="bg1"/>
                </a:solidFill>
              </a:rPr>
              <a:t>Bankalar tarafından Ram’a sağlanlan faiz %3</a:t>
            </a:r>
          </a:p>
        </p:txBody>
      </p:sp>
      <p:sp>
        <p:nvSpPr>
          <p:cNvPr id="7" name="Metin kutusu 6">
            <a:extLst>
              <a:ext uri="{FF2B5EF4-FFF2-40B4-BE49-F238E27FC236}">
                <a16:creationId xmlns:a16="http://schemas.microsoft.com/office/drawing/2014/main" id="{25F72C88-F2C7-409F-82F2-0BC6FCC2643F}"/>
              </a:ext>
            </a:extLst>
          </p:cNvPr>
          <p:cNvSpPr txBox="1"/>
          <p:nvPr/>
        </p:nvSpPr>
        <p:spPr>
          <a:xfrm>
            <a:off x="8070575" y="3322983"/>
            <a:ext cx="1125227" cy="430887"/>
          </a:xfrm>
          <a:prstGeom prst="rect">
            <a:avLst/>
          </a:prstGeom>
          <a:solidFill>
            <a:schemeClr val="tx1"/>
          </a:solidFill>
        </p:spPr>
        <p:txBody>
          <a:bodyPr wrap="square" rtlCol="0">
            <a:spAutoFit/>
          </a:bodyPr>
          <a:lstStyle/>
          <a:p>
            <a:r>
              <a:rPr lang="tr-TR" sz="1100" dirty="0">
                <a:solidFill>
                  <a:schemeClr val="bg1"/>
                </a:solidFill>
              </a:rPr>
              <a:t>Bankaların kazançları</a:t>
            </a:r>
          </a:p>
        </p:txBody>
      </p:sp>
      <p:cxnSp>
        <p:nvCxnSpPr>
          <p:cNvPr id="9" name="Bağlayıcı: Eğri 8">
            <a:extLst>
              <a:ext uri="{FF2B5EF4-FFF2-40B4-BE49-F238E27FC236}">
                <a16:creationId xmlns:a16="http://schemas.microsoft.com/office/drawing/2014/main" id="{AF930886-5004-438B-A2A9-06E112DAF8B4}"/>
              </a:ext>
            </a:extLst>
          </p:cNvPr>
          <p:cNvCxnSpPr/>
          <p:nvPr/>
        </p:nvCxnSpPr>
        <p:spPr>
          <a:xfrm flipV="1">
            <a:off x="1815548" y="1113183"/>
            <a:ext cx="1152939" cy="530087"/>
          </a:xfrm>
          <a:prstGeom prst="curvedConnector3">
            <a:avLst>
              <a:gd name="adj1" fmla="val 55748"/>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36375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11E46D0-46EE-4FCB-9F97-9DE5A00DD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78" y="444708"/>
            <a:ext cx="5143500" cy="5638800"/>
          </a:xfrm>
          <a:prstGeom prst="rect">
            <a:avLst/>
          </a:prstGeom>
        </p:spPr>
      </p:pic>
      <p:pic>
        <p:nvPicPr>
          <p:cNvPr id="5" name="Resim 4">
            <a:extLst>
              <a:ext uri="{FF2B5EF4-FFF2-40B4-BE49-F238E27FC236}">
                <a16:creationId xmlns:a16="http://schemas.microsoft.com/office/drawing/2014/main" id="{CA4B3B3C-7413-46EC-99D8-CF950C853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314" y="492333"/>
            <a:ext cx="5143500" cy="5591175"/>
          </a:xfrm>
          <a:prstGeom prst="rect">
            <a:avLst/>
          </a:prstGeom>
        </p:spPr>
      </p:pic>
      <p:sp>
        <p:nvSpPr>
          <p:cNvPr id="2" name="Metin kutusu 1">
            <a:extLst>
              <a:ext uri="{FF2B5EF4-FFF2-40B4-BE49-F238E27FC236}">
                <a16:creationId xmlns:a16="http://schemas.microsoft.com/office/drawing/2014/main" id="{38D3FCBA-8C90-4F85-82E8-8AC991E0C599}"/>
              </a:ext>
            </a:extLst>
          </p:cNvPr>
          <p:cNvSpPr txBox="1"/>
          <p:nvPr/>
        </p:nvSpPr>
        <p:spPr>
          <a:xfrm>
            <a:off x="961329" y="6190938"/>
            <a:ext cx="3637176" cy="646331"/>
          </a:xfrm>
          <a:prstGeom prst="rect">
            <a:avLst/>
          </a:prstGeom>
          <a:noFill/>
        </p:spPr>
        <p:txBody>
          <a:bodyPr wrap="square" rtlCol="0">
            <a:spAutoFit/>
          </a:bodyPr>
          <a:lstStyle/>
          <a:p>
            <a:r>
              <a:rPr lang="tr-TR" sz="1200" dirty="0">
                <a:solidFill>
                  <a:srgbClr val="FFFF00"/>
                </a:solidFill>
              </a:rPr>
              <a:t>Burada banka ,tüm işleri için merkezi bir organizasyon olarak hareket ediyor ve merkezi finans bu şekilde çalışıyor.</a:t>
            </a:r>
          </a:p>
        </p:txBody>
      </p:sp>
      <p:sp>
        <p:nvSpPr>
          <p:cNvPr id="4" name="Metin kutusu 3">
            <a:extLst>
              <a:ext uri="{FF2B5EF4-FFF2-40B4-BE49-F238E27FC236}">
                <a16:creationId xmlns:a16="http://schemas.microsoft.com/office/drawing/2014/main" id="{EE359383-DB5A-4697-AE83-C76888BAD0FF}"/>
              </a:ext>
            </a:extLst>
          </p:cNvPr>
          <p:cNvSpPr txBox="1"/>
          <p:nvPr/>
        </p:nvSpPr>
        <p:spPr>
          <a:xfrm>
            <a:off x="7161422" y="6190937"/>
            <a:ext cx="3389284" cy="646331"/>
          </a:xfrm>
          <a:prstGeom prst="rect">
            <a:avLst/>
          </a:prstGeom>
          <a:noFill/>
        </p:spPr>
        <p:txBody>
          <a:bodyPr wrap="square" rtlCol="0">
            <a:spAutoFit/>
          </a:bodyPr>
          <a:lstStyle/>
          <a:p>
            <a:r>
              <a:rPr lang="tr-TR" sz="1200" dirty="0">
                <a:solidFill>
                  <a:srgbClr val="FFFF00"/>
                </a:solidFill>
              </a:rPr>
              <a:t>Diyelim ki Ram’ın bir miktar ethereumu var ve onların ethereumunu bir miktar faiz kazanmak için Defi akıllı sözleşmelerine yatırdı.%20 varsayalım.</a:t>
            </a:r>
          </a:p>
        </p:txBody>
      </p:sp>
    </p:spTree>
    <p:extLst>
      <p:ext uri="{BB962C8B-B14F-4D97-AF65-F5344CB8AC3E}">
        <p14:creationId xmlns:p14="http://schemas.microsoft.com/office/powerpoint/2010/main" val="270721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28546B7-7791-471F-A0C0-4692FBDB4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259" y="419725"/>
            <a:ext cx="7330189" cy="6115986"/>
          </a:xfrm>
          <a:prstGeom prst="rect">
            <a:avLst/>
          </a:prstGeom>
        </p:spPr>
      </p:pic>
      <p:sp>
        <p:nvSpPr>
          <p:cNvPr id="2" name="Metin kutusu 1">
            <a:extLst>
              <a:ext uri="{FF2B5EF4-FFF2-40B4-BE49-F238E27FC236}">
                <a16:creationId xmlns:a16="http://schemas.microsoft.com/office/drawing/2014/main" id="{A4235FBF-567F-4E52-8362-206BA46AB62B}"/>
              </a:ext>
            </a:extLst>
          </p:cNvPr>
          <p:cNvSpPr txBox="1"/>
          <p:nvPr/>
        </p:nvSpPr>
        <p:spPr>
          <a:xfrm>
            <a:off x="409432" y="1460311"/>
            <a:ext cx="1624084" cy="1600438"/>
          </a:xfrm>
          <a:prstGeom prst="rect">
            <a:avLst/>
          </a:prstGeom>
          <a:noFill/>
        </p:spPr>
        <p:txBody>
          <a:bodyPr wrap="square" rtlCol="0">
            <a:spAutoFit/>
          </a:bodyPr>
          <a:lstStyle/>
          <a:p>
            <a:r>
              <a:rPr lang="tr-TR" sz="1400" dirty="0">
                <a:solidFill>
                  <a:srgbClr val="FFFF00"/>
                </a:solidFill>
              </a:rPr>
              <a:t>Şimdi Shyam’ın acilen paraya ihtiyacı var ve onun bir miktar ethereumu var ama onları satmak istemiyor.</a:t>
            </a:r>
          </a:p>
        </p:txBody>
      </p:sp>
      <p:cxnSp>
        <p:nvCxnSpPr>
          <p:cNvPr id="5" name="Bağlayıcı: Eğri 4">
            <a:extLst>
              <a:ext uri="{FF2B5EF4-FFF2-40B4-BE49-F238E27FC236}">
                <a16:creationId xmlns:a16="http://schemas.microsoft.com/office/drawing/2014/main" id="{E17F50C2-D76E-4E0F-90F5-7E324012016E}"/>
              </a:ext>
            </a:extLst>
          </p:cNvPr>
          <p:cNvCxnSpPr>
            <a:cxnSpLocks/>
          </p:cNvCxnSpPr>
          <p:nvPr/>
        </p:nvCxnSpPr>
        <p:spPr>
          <a:xfrm flipV="1">
            <a:off x="1875336" y="928048"/>
            <a:ext cx="1727673" cy="1346130"/>
          </a:xfrm>
          <a:prstGeom prst="curvedConnector3">
            <a:avLst>
              <a:gd name="adj1" fmla="val 50000"/>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32586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6E4BF8B-F9D0-452D-9D58-8FDF0C5E4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197" y="455639"/>
            <a:ext cx="5143500" cy="5676900"/>
          </a:xfrm>
          <a:prstGeom prst="rect">
            <a:avLst/>
          </a:prstGeom>
        </p:spPr>
      </p:pic>
      <p:pic>
        <p:nvPicPr>
          <p:cNvPr id="5" name="Resim 4">
            <a:extLst>
              <a:ext uri="{FF2B5EF4-FFF2-40B4-BE49-F238E27FC236}">
                <a16:creationId xmlns:a16="http://schemas.microsoft.com/office/drawing/2014/main" id="{BB7019FA-011F-4B88-8F46-DF71AD3B5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55639"/>
            <a:ext cx="5143500" cy="5715000"/>
          </a:xfrm>
          <a:prstGeom prst="rect">
            <a:avLst/>
          </a:prstGeom>
        </p:spPr>
      </p:pic>
      <p:sp>
        <p:nvSpPr>
          <p:cNvPr id="2" name="Metin kutusu 1">
            <a:extLst>
              <a:ext uri="{FF2B5EF4-FFF2-40B4-BE49-F238E27FC236}">
                <a16:creationId xmlns:a16="http://schemas.microsoft.com/office/drawing/2014/main" id="{6D1F7E2B-4FCA-443E-8602-3CAA40045270}"/>
              </a:ext>
            </a:extLst>
          </p:cNvPr>
          <p:cNvSpPr txBox="1"/>
          <p:nvPr/>
        </p:nvSpPr>
        <p:spPr>
          <a:xfrm>
            <a:off x="723333" y="6271556"/>
            <a:ext cx="4517408" cy="430887"/>
          </a:xfrm>
          <a:prstGeom prst="rect">
            <a:avLst/>
          </a:prstGeom>
          <a:noFill/>
        </p:spPr>
        <p:txBody>
          <a:bodyPr wrap="square" rtlCol="0">
            <a:spAutoFit/>
          </a:bodyPr>
          <a:lstStyle/>
          <a:p>
            <a:r>
              <a:rPr lang="tr-TR" sz="1100" dirty="0">
                <a:solidFill>
                  <a:srgbClr val="FFFF00"/>
                </a:solidFill>
              </a:rPr>
              <a:t>Syham’ın yaptığı şey ethereumunu Defi akıllı kontratına bağladı ve kredi olarak para aldı. </a:t>
            </a:r>
          </a:p>
        </p:txBody>
      </p:sp>
      <p:sp>
        <p:nvSpPr>
          <p:cNvPr id="4" name="Metin kutusu 3">
            <a:extLst>
              <a:ext uri="{FF2B5EF4-FFF2-40B4-BE49-F238E27FC236}">
                <a16:creationId xmlns:a16="http://schemas.microsoft.com/office/drawing/2014/main" id="{E63E640A-2F1D-4AFA-BAFC-0A44BDBEAD71}"/>
              </a:ext>
            </a:extLst>
          </p:cNvPr>
          <p:cNvSpPr txBox="1"/>
          <p:nvPr/>
        </p:nvSpPr>
        <p:spPr>
          <a:xfrm>
            <a:off x="6096001" y="6225389"/>
            <a:ext cx="5873086" cy="600164"/>
          </a:xfrm>
          <a:prstGeom prst="rect">
            <a:avLst/>
          </a:prstGeom>
          <a:noFill/>
        </p:spPr>
        <p:txBody>
          <a:bodyPr wrap="square" rtlCol="0">
            <a:spAutoFit/>
          </a:bodyPr>
          <a:lstStyle/>
          <a:p>
            <a:r>
              <a:rPr lang="tr-TR" sz="1100" dirty="0">
                <a:solidFill>
                  <a:srgbClr val="FFFF00"/>
                </a:solidFill>
              </a:rPr>
              <a:t>Şimdi Shyam parayı faiziyle iade edeceği  zaman,Shyam Defi’nin kontratında taahhüt ettiği ethereumunu geri alabilir ve aksi taktirde rehin verdiği ethereum teminat olarak çalışacaktır.</a:t>
            </a:r>
          </a:p>
          <a:p>
            <a:r>
              <a:rPr lang="tr-TR" sz="1100" dirty="0">
                <a:solidFill>
                  <a:srgbClr val="FFFF00"/>
                </a:solidFill>
              </a:rPr>
              <a:t>Ve Defi böyle çalışır</a:t>
            </a:r>
          </a:p>
        </p:txBody>
      </p:sp>
    </p:spTree>
    <p:extLst>
      <p:ext uri="{BB962C8B-B14F-4D97-AF65-F5344CB8AC3E}">
        <p14:creationId xmlns:p14="http://schemas.microsoft.com/office/powerpoint/2010/main" val="183699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130D63CF-A44C-4AEC-BD77-81E6F405F5C1}"/>
              </a:ext>
            </a:extLst>
          </p:cNvPr>
          <p:cNvSpPr txBox="1"/>
          <p:nvPr/>
        </p:nvSpPr>
        <p:spPr>
          <a:xfrm>
            <a:off x="251791" y="642156"/>
            <a:ext cx="10747513" cy="1754326"/>
          </a:xfrm>
          <a:prstGeom prst="rect">
            <a:avLst/>
          </a:prstGeom>
          <a:noFill/>
        </p:spPr>
        <p:txBody>
          <a:bodyPr wrap="square">
            <a:spAutoFit/>
          </a:bodyPr>
          <a:lstStyle/>
          <a:p>
            <a:r>
              <a:rPr lang="tr-TR" dirty="0">
                <a:solidFill>
                  <a:schemeClr val="bg1"/>
                </a:solidFill>
              </a:rPr>
              <a:t>Sonuç </a:t>
            </a:r>
          </a:p>
          <a:p>
            <a:r>
              <a:rPr lang="tr-TR" dirty="0">
                <a:solidFill>
                  <a:schemeClr val="bg1"/>
                </a:solidFill>
              </a:rPr>
              <a:t>Özet olarak DeFi yani Decentralized Finance’nin özü Akıllı Kontratlar ile işlemlerin aracısız olarak gerçekleşmesi. Yani herhangi bir güç tarafından kontrol edilmeyen makinelerin verilen işlemleri baştan belirlenen koşullar gerçekleştiğinde otomatik olarak gerçekleştirmesi. Bu alanda ilk akla gelebilecek uygulamanın para transferi olduğunu belirtmiş ve Bitcoin başta olmak üzere pek çok kripto para ile bu alanda belli yol kat edildiğinden bahsetmiştik. İkinci alan olarak da kredi verme ve almadan bahsedebiliriz.</a:t>
            </a:r>
          </a:p>
        </p:txBody>
      </p:sp>
      <p:sp>
        <p:nvSpPr>
          <p:cNvPr id="5" name="Metin kutusu 4">
            <a:extLst>
              <a:ext uri="{FF2B5EF4-FFF2-40B4-BE49-F238E27FC236}">
                <a16:creationId xmlns:a16="http://schemas.microsoft.com/office/drawing/2014/main" id="{C839E15E-6C5F-4121-94EF-D82CB3719423}"/>
              </a:ext>
            </a:extLst>
          </p:cNvPr>
          <p:cNvSpPr txBox="1"/>
          <p:nvPr/>
        </p:nvSpPr>
        <p:spPr>
          <a:xfrm>
            <a:off x="384313" y="2642008"/>
            <a:ext cx="11423374" cy="369332"/>
          </a:xfrm>
          <a:prstGeom prst="rect">
            <a:avLst/>
          </a:prstGeom>
          <a:noFill/>
        </p:spPr>
        <p:txBody>
          <a:bodyPr wrap="square">
            <a:spAutoFit/>
          </a:bodyPr>
          <a:lstStyle/>
          <a:p>
            <a:r>
              <a:rPr lang="tr-TR" dirty="0">
                <a:solidFill>
                  <a:schemeClr val="bg1"/>
                </a:solidFill>
              </a:rPr>
              <a:t>Bir sonraki bölümde DeFi hareketinin en yaygını olan ve kredi konusunda çalışan MakerDAO’ya bakalım</a:t>
            </a:r>
          </a:p>
        </p:txBody>
      </p:sp>
      <p:pic>
        <p:nvPicPr>
          <p:cNvPr id="9" name="Resim 8">
            <a:extLst>
              <a:ext uri="{FF2B5EF4-FFF2-40B4-BE49-F238E27FC236}">
                <a16:creationId xmlns:a16="http://schemas.microsoft.com/office/drawing/2014/main" id="{0A9E261F-93C8-4FCB-B868-6818C4DB3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5338" y="3642610"/>
            <a:ext cx="5086662" cy="3215390"/>
          </a:xfrm>
          <a:prstGeom prst="rect">
            <a:avLst/>
          </a:prstGeom>
        </p:spPr>
      </p:pic>
      <p:pic>
        <p:nvPicPr>
          <p:cNvPr id="11" name="Resim 10">
            <a:extLst>
              <a:ext uri="{FF2B5EF4-FFF2-40B4-BE49-F238E27FC236}">
                <a16:creationId xmlns:a16="http://schemas.microsoft.com/office/drawing/2014/main" id="{FAD4C1FE-334E-451B-ABC9-BD5A9D268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46662"/>
            <a:ext cx="3537679" cy="3011338"/>
          </a:xfrm>
          <a:prstGeom prst="rect">
            <a:avLst/>
          </a:prstGeom>
        </p:spPr>
      </p:pic>
    </p:spTree>
    <p:extLst>
      <p:ext uri="{BB962C8B-B14F-4D97-AF65-F5344CB8AC3E}">
        <p14:creationId xmlns:p14="http://schemas.microsoft.com/office/powerpoint/2010/main" val="931180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4BB07A4-8101-479B-B7D5-CBB637AD984B}"/>
              </a:ext>
            </a:extLst>
          </p:cNvPr>
          <p:cNvSpPr txBox="1"/>
          <p:nvPr/>
        </p:nvSpPr>
        <p:spPr>
          <a:xfrm>
            <a:off x="344556" y="804567"/>
            <a:ext cx="10151165" cy="1200329"/>
          </a:xfrm>
          <a:prstGeom prst="rect">
            <a:avLst/>
          </a:prstGeom>
          <a:noFill/>
        </p:spPr>
        <p:txBody>
          <a:bodyPr wrap="square">
            <a:spAutoFit/>
          </a:bodyPr>
          <a:lstStyle/>
          <a:p>
            <a:r>
              <a:rPr lang="tr-TR" sz="3600" dirty="0">
                <a:solidFill>
                  <a:srgbClr val="FFFF00"/>
                </a:solidFill>
              </a:rPr>
              <a:t>Maker DAO nedir?</a:t>
            </a:r>
          </a:p>
          <a:p>
            <a:r>
              <a:rPr lang="tr-TR" dirty="0">
                <a:solidFill>
                  <a:schemeClr val="bg1"/>
                </a:solidFill>
              </a:rPr>
              <a:t> DeFi-Decentralized Finance (Dağıtık Finans) hareketinin öncülerinden olan MakerDAO5, Blockchain ile tamamen kendi kendine çalışan yeni bir borçlandırma mekanizması sunuyor</a:t>
            </a:r>
          </a:p>
        </p:txBody>
      </p:sp>
      <p:sp>
        <p:nvSpPr>
          <p:cNvPr id="5" name="Metin kutusu 4">
            <a:extLst>
              <a:ext uri="{FF2B5EF4-FFF2-40B4-BE49-F238E27FC236}">
                <a16:creationId xmlns:a16="http://schemas.microsoft.com/office/drawing/2014/main" id="{DA3F6CE5-2495-4481-AE1E-8D509511C185}"/>
              </a:ext>
            </a:extLst>
          </p:cNvPr>
          <p:cNvSpPr txBox="1"/>
          <p:nvPr/>
        </p:nvSpPr>
        <p:spPr>
          <a:xfrm>
            <a:off x="344556" y="2004896"/>
            <a:ext cx="10893286" cy="3323987"/>
          </a:xfrm>
          <a:prstGeom prst="rect">
            <a:avLst/>
          </a:prstGeom>
          <a:noFill/>
        </p:spPr>
        <p:txBody>
          <a:bodyPr wrap="square">
            <a:spAutoFit/>
          </a:bodyPr>
          <a:lstStyle/>
          <a:p>
            <a:r>
              <a:rPr lang="tr-TR" sz="2400" dirty="0">
                <a:solidFill>
                  <a:srgbClr val="00B0F0"/>
                </a:solidFill>
              </a:rPr>
              <a:t>Nasıl çalışıyor?</a:t>
            </a:r>
          </a:p>
          <a:p>
            <a:r>
              <a:rPr lang="tr-TR" dirty="0">
                <a:solidFill>
                  <a:schemeClr val="bg1"/>
                </a:solidFill>
              </a:rPr>
              <a:t> Elinizdeki kripto parayı (şu an için yalnız Ethereum parası ETH geçerli) teminat olarak gösteriyorsunuz, buradaki deyişiyle ETH’lerinizi sistem içine kilitliyorsunuz. Gönderdiğiniz her 150 birim para için 100 birime kadar Dai yaratabiliyorsunuz. Sonrasında bu DAI’yi istediğiniz noktadaki borsada bire TAI'yi yakın bir değerden ABD Doları’na çeviriyor ve kullanıyorsunuz. Bu para için bir maliyet ödüyorsunuz, sonrasında ise dilediğiniz noktada tekrar Dai satın alarak yok ediyor ve ETH’nize geri kavuşuyorsunuz.</a:t>
            </a:r>
          </a:p>
          <a:p>
            <a:endParaRPr lang="tr-TR" dirty="0"/>
          </a:p>
          <a:p>
            <a:r>
              <a:rPr lang="tr-TR" dirty="0"/>
              <a:t> </a:t>
            </a:r>
            <a:r>
              <a:rPr lang="tr-TR" sz="2400" dirty="0">
                <a:solidFill>
                  <a:srgbClr val="00B0F0"/>
                </a:solidFill>
              </a:rPr>
              <a:t>Neden insanlar kullanıyor? </a:t>
            </a:r>
          </a:p>
          <a:p>
            <a:r>
              <a:rPr lang="tr-TR" dirty="0">
                <a:solidFill>
                  <a:schemeClr val="bg1"/>
                </a:solidFill>
              </a:rPr>
              <a:t>Diyelim ani olarak paraya ihtiyacınız var, mevcut paranızı da ETH’ye yatırdınız. ETH’nin yükseleceğini düşünüyorsunuz ya da başka herhangi bir nedenle ETH’lerinizden ayrılmak istemiyorsunuz. Bu sistemi kullanarak hem nakit ihtiyacınızı karşılayabilir hem de ETH’nin getireceği kardan yararlanabilirsiniz.</a:t>
            </a:r>
          </a:p>
        </p:txBody>
      </p:sp>
    </p:spTree>
    <p:extLst>
      <p:ext uri="{BB962C8B-B14F-4D97-AF65-F5344CB8AC3E}">
        <p14:creationId xmlns:p14="http://schemas.microsoft.com/office/powerpoint/2010/main" val="1721084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3A8664C-6D44-4B37-A1F7-3B1271B7D227}"/>
              </a:ext>
            </a:extLst>
          </p:cNvPr>
          <p:cNvSpPr txBox="1"/>
          <p:nvPr/>
        </p:nvSpPr>
        <p:spPr>
          <a:xfrm>
            <a:off x="225286" y="410892"/>
            <a:ext cx="11741427" cy="1785104"/>
          </a:xfrm>
          <a:prstGeom prst="rect">
            <a:avLst/>
          </a:prstGeom>
          <a:noFill/>
        </p:spPr>
        <p:txBody>
          <a:bodyPr wrap="square">
            <a:spAutoFit/>
          </a:bodyPr>
          <a:lstStyle/>
          <a:p>
            <a:r>
              <a:rPr lang="tr-TR" sz="2000" dirty="0">
                <a:solidFill>
                  <a:srgbClr val="00B0F0"/>
                </a:solidFill>
              </a:rPr>
              <a:t>Ya ETH çok düşer de teminatımın altına inerse?</a:t>
            </a:r>
          </a:p>
          <a:p>
            <a:r>
              <a:rPr lang="tr-TR" dirty="0"/>
              <a:t> </a:t>
            </a:r>
            <a:r>
              <a:rPr lang="tr-TR" dirty="0">
                <a:solidFill>
                  <a:schemeClr val="bg1"/>
                </a:solidFill>
              </a:rPr>
              <a:t>Buna dikkat etmek gerekiyor işte. Zira ETH’nin değeri düşerse ekstra ETH yüklemeniz yapmanız lazım. Ya da baştan ihtiyacınız olan nakitten daha fazla ETH koymakta fayda var. Aksi takdirde sistem ETH’nizi “bozuyor” ve %13 gibi bir ceza sonrası kalan paranızdan borcunuzu düşüp size geri veriyor. Şu anda sistemde kilitli tutulan teminat rakamının kullanılan krediye oranının yaklaşık %200 olduğunu görüyoruz. Yani insanlar gerekli minimum limit olan %150’nin üzerine bir %50’lik bir ekstra teminat koymuşlar kullandıkları krediler için</a:t>
            </a:r>
          </a:p>
        </p:txBody>
      </p:sp>
      <p:sp>
        <p:nvSpPr>
          <p:cNvPr id="5" name="Metin kutusu 4">
            <a:extLst>
              <a:ext uri="{FF2B5EF4-FFF2-40B4-BE49-F238E27FC236}">
                <a16:creationId xmlns:a16="http://schemas.microsoft.com/office/drawing/2014/main" id="{498F315A-5C05-48BE-B8C1-7F5709F0B635}"/>
              </a:ext>
            </a:extLst>
          </p:cNvPr>
          <p:cNvSpPr txBox="1"/>
          <p:nvPr/>
        </p:nvSpPr>
        <p:spPr>
          <a:xfrm>
            <a:off x="225286" y="2634663"/>
            <a:ext cx="11476382" cy="1231106"/>
          </a:xfrm>
          <a:prstGeom prst="rect">
            <a:avLst/>
          </a:prstGeom>
          <a:noFill/>
        </p:spPr>
        <p:txBody>
          <a:bodyPr wrap="square">
            <a:spAutoFit/>
          </a:bodyPr>
          <a:lstStyle/>
          <a:p>
            <a:r>
              <a:rPr lang="tr-TR" sz="2000" dirty="0">
                <a:solidFill>
                  <a:srgbClr val="00B0F0"/>
                </a:solidFill>
              </a:rPr>
              <a:t>Kim borç veriyor bu sisteme?</a:t>
            </a:r>
          </a:p>
          <a:p>
            <a:r>
              <a:rPr lang="tr-TR" dirty="0">
                <a:solidFill>
                  <a:schemeClr val="bg1"/>
                </a:solidFill>
              </a:rPr>
              <a:t> Aslında kimse kimseye borç vermiyor. Siz elinizdeki ETH’yi teminat gibi kullanıp Dai yaratıyorsunuz. Buradaki soru şu olabilir? Dai’yi satıp ABD Doları aldınız. Kime satıyorsunuz Dai’yi? Genel olarak SabitPara kullanmak isteyen insanlara (ya da daha önce kredi almış ve şu anda borcunu kapatmak için Dai almak isteyenlere)</a:t>
            </a:r>
          </a:p>
        </p:txBody>
      </p:sp>
      <p:sp>
        <p:nvSpPr>
          <p:cNvPr id="7" name="Metin kutusu 6">
            <a:extLst>
              <a:ext uri="{FF2B5EF4-FFF2-40B4-BE49-F238E27FC236}">
                <a16:creationId xmlns:a16="http://schemas.microsoft.com/office/drawing/2014/main" id="{DD4BB5D0-D042-4B7F-AEF8-0ECD7C5AD6F1}"/>
              </a:ext>
            </a:extLst>
          </p:cNvPr>
          <p:cNvSpPr txBox="1"/>
          <p:nvPr/>
        </p:nvSpPr>
        <p:spPr>
          <a:xfrm>
            <a:off x="357807" y="4193739"/>
            <a:ext cx="8141616" cy="2062103"/>
          </a:xfrm>
          <a:prstGeom prst="rect">
            <a:avLst/>
          </a:prstGeom>
          <a:noFill/>
        </p:spPr>
        <p:txBody>
          <a:bodyPr wrap="square">
            <a:spAutoFit/>
          </a:bodyPr>
          <a:lstStyle/>
          <a:p>
            <a:r>
              <a:rPr lang="tr-TR" sz="2000" dirty="0">
                <a:solidFill>
                  <a:srgbClr val="00B0F0"/>
                </a:solidFill>
              </a:rPr>
              <a:t>Peki başarılı olmuş mu MakerDAO? </a:t>
            </a:r>
          </a:p>
          <a:p>
            <a:r>
              <a:rPr lang="tr-TR" dirty="0">
                <a:solidFill>
                  <a:schemeClr val="bg1"/>
                </a:solidFill>
              </a:rPr>
              <a:t>MakerDAO tamamen otomatik bir sistem. Arada herhangi bir aracı yok. Karmaşık anlaşmalar yok, kâğıt imza vs yok. Sistem tamamen kodlanmış makineler aracılığıyla işliyor. Teminatınızı koyuyorsunuz, paranızı alıyorsunuz. Teminatınız %150’nin altına düşerse de ETH’niz bozduruluyor ve kredi borcunuzun üzerindeki teminatınız hesabınıza yatıyor. Bu nedenle kredi vermenin getirdiği kâğıt ve bürokrasi masrafından kurtulma sistemin en önemli avantajlarından biri.</a:t>
            </a:r>
          </a:p>
        </p:txBody>
      </p:sp>
      <p:pic>
        <p:nvPicPr>
          <p:cNvPr id="11" name="Resim 10">
            <a:extLst>
              <a:ext uri="{FF2B5EF4-FFF2-40B4-BE49-F238E27FC236}">
                <a16:creationId xmlns:a16="http://schemas.microsoft.com/office/drawing/2014/main" id="{78115E47-C7BE-452B-89ED-8F22CFBD4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9304" y="4518897"/>
            <a:ext cx="3512695" cy="2339102"/>
          </a:xfrm>
          <a:prstGeom prst="rect">
            <a:avLst/>
          </a:prstGeom>
        </p:spPr>
      </p:pic>
    </p:spTree>
    <p:extLst>
      <p:ext uri="{BB962C8B-B14F-4D97-AF65-F5344CB8AC3E}">
        <p14:creationId xmlns:p14="http://schemas.microsoft.com/office/powerpoint/2010/main" val="36077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ED276566-2E60-426D-9448-62D7EBB88D5F}"/>
              </a:ext>
            </a:extLst>
          </p:cNvPr>
          <p:cNvSpPr txBox="1"/>
          <p:nvPr/>
        </p:nvSpPr>
        <p:spPr>
          <a:xfrm>
            <a:off x="119268" y="133386"/>
            <a:ext cx="11171583" cy="646331"/>
          </a:xfrm>
          <a:prstGeom prst="rect">
            <a:avLst/>
          </a:prstGeom>
          <a:noFill/>
        </p:spPr>
        <p:txBody>
          <a:bodyPr wrap="square">
            <a:spAutoFit/>
          </a:bodyPr>
          <a:lstStyle/>
          <a:p>
            <a:r>
              <a:rPr lang="tr-TR" sz="3600" dirty="0">
                <a:solidFill>
                  <a:srgbClr val="FFFF00"/>
                </a:solidFill>
              </a:rPr>
              <a:t>Tedarik zinciri ne demek, Blockchain ne işe yarar burada?</a:t>
            </a:r>
          </a:p>
        </p:txBody>
      </p:sp>
      <p:sp>
        <p:nvSpPr>
          <p:cNvPr id="5" name="Metin kutusu 4">
            <a:extLst>
              <a:ext uri="{FF2B5EF4-FFF2-40B4-BE49-F238E27FC236}">
                <a16:creationId xmlns:a16="http://schemas.microsoft.com/office/drawing/2014/main" id="{56CB6696-6A54-4787-866A-B738C474DCC7}"/>
              </a:ext>
            </a:extLst>
          </p:cNvPr>
          <p:cNvSpPr txBox="1"/>
          <p:nvPr/>
        </p:nvSpPr>
        <p:spPr>
          <a:xfrm>
            <a:off x="119267" y="779717"/>
            <a:ext cx="11171583" cy="646331"/>
          </a:xfrm>
          <a:prstGeom prst="rect">
            <a:avLst/>
          </a:prstGeom>
          <a:noFill/>
        </p:spPr>
        <p:txBody>
          <a:bodyPr wrap="square">
            <a:spAutoFit/>
          </a:bodyPr>
          <a:lstStyle/>
          <a:p>
            <a:r>
              <a:rPr lang="tr-TR" dirty="0">
                <a:solidFill>
                  <a:schemeClr val="bg1"/>
                </a:solidFill>
              </a:rPr>
              <a:t>Tedarik zinciri derken bu bölümün kapsamında bahsettiğimiz şu: bir şirketin müşterilerine sunacağı ürün ya da hizmeti oluşturabilmesi için gerekli alt ürünlerin ilk üreticiden itibaren izlediği zincir.</a:t>
            </a:r>
          </a:p>
        </p:txBody>
      </p:sp>
      <p:sp>
        <p:nvSpPr>
          <p:cNvPr id="7" name="Metin kutusu 6">
            <a:extLst>
              <a:ext uri="{FF2B5EF4-FFF2-40B4-BE49-F238E27FC236}">
                <a16:creationId xmlns:a16="http://schemas.microsoft.com/office/drawing/2014/main" id="{9767C541-B486-4BF1-ACEC-AEF0A2D4CB04}"/>
              </a:ext>
            </a:extLst>
          </p:cNvPr>
          <p:cNvSpPr txBox="1"/>
          <p:nvPr/>
        </p:nvSpPr>
        <p:spPr>
          <a:xfrm>
            <a:off x="119267" y="1695055"/>
            <a:ext cx="10641498" cy="1754326"/>
          </a:xfrm>
          <a:prstGeom prst="rect">
            <a:avLst/>
          </a:prstGeom>
          <a:noFill/>
        </p:spPr>
        <p:txBody>
          <a:bodyPr wrap="square">
            <a:spAutoFit/>
          </a:bodyPr>
          <a:lstStyle/>
          <a:p>
            <a:r>
              <a:rPr lang="tr-TR" dirty="0">
                <a:solidFill>
                  <a:schemeClr val="bg1"/>
                </a:solidFill>
              </a:rPr>
              <a:t>Peki blockchaine ihtiyaç var mıdır?Söz konusu olan sadece siz ve tedarikçiniz olsa  evet ihtiyaç yoktur,haklısınız. İki taraf arasında olduğunda bir şekilde tedarikçinize dayatacağınız kurallar ile daha şeffaf bir süreç sürdürebilirsiniz. Ancak maalesef ikiniz dışında pek çok taraf var bu işlemin içinde. Taşıyıcı firma, gümrük işleri, sigorta, ithalatçı, ihracatçı… Bunların her birinin süreç içinde bir yeri ve sorumluluğu var. Alelade bir dokümanın bu firmalar arasında döndüğünü düşünün.Neden gerek var bu kadar iletişime? Çünkü taraflar birbirine (maalesef) güvenemiyor ve oluşan hatalar ya da sahtekarlıklar düşünüldüğünde haksız da sayılmazlar. </a:t>
            </a:r>
          </a:p>
        </p:txBody>
      </p:sp>
      <p:sp>
        <p:nvSpPr>
          <p:cNvPr id="9" name="Metin kutusu 8">
            <a:extLst>
              <a:ext uri="{FF2B5EF4-FFF2-40B4-BE49-F238E27FC236}">
                <a16:creationId xmlns:a16="http://schemas.microsoft.com/office/drawing/2014/main" id="{C69A8D97-F259-431E-9652-0DA57BB543EC}"/>
              </a:ext>
            </a:extLst>
          </p:cNvPr>
          <p:cNvSpPr txBox="1"/>
          <p:nvPr/>
        </p:nvSpPr>
        <p:spPr>
          <a:xfrm>
            <a:off x="205407" y="3685617"/>
            <a:ext cx="10469217" cy="1477328"/>
          </a:xfrm>
          <a:prstGeom prst="rect">
            <a:avLst/>
          </a:prstGeom>
          <a:noFill/>
        </p:spPr>
        <p:txBody>
          <a:bodyPr wrap="square">
            <a:spAutoFit/>
          </a:bodyPr>
          <a:lstStyle/>
          <a:p>
            <a:r>
              <a:rPr lang="tr-TR" dirty="0">
                <a:solidFill>
                  <a:schemeClr val="bg1"/>
                </a:solidFill>
              </a:rPr>
              <a:t>Peki bütün bu işlemlerin tüm taraflara şeffaf ve geriye dönük değiştirilemez şekilde yapıldığını ve ilgili taraflar ile paylaşıldığını düşününün bir de. Bürokrasinin ve hataların azalmasından sağlanan emek ve zaman tasarrufu hatırı sayılır olacak. Bir de buna düzensiz planlamanın getirdiği ekstra stresi ve aksamalarda oluşan müşterinize ürün ya da hizmeti zamanında verememenin getirdiği prestij kaybı ve potansiyel cezaları ekleyin. Bu iki kazanç bile yeter konuya dikkat kesilmek için…</a:t>
            </a:r>
          </a:p>
        </p:txBody>
      </p:sp>
    </p:spTree>
    <p:extLst>
      <p:ext uri="{BB962C8B-B14F-4D97-AF65-F5344CB8AC3E}">
        <p14:creationId xmlns:p14="http://schemas.microsoft.com/office/powerpoint/2010/main" val="3602490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779F5728-6D7D-4C60-A4AC-4E8840F82393}"/>
              </a:ext>
            </a:extLst>
          </p:cNvPr>
          <p:cNvSpPr txBox="1"/>
          <p:nvPr/>
        </p:nvSpPr>
        <p:spPr>
          <a:xfrm>
            <a:off x="-1" y="893157"/>
            <a:ext cx="11516139" cy="4247317"/>
          </a:xfrm>
          <a:prstGeom prst="rect">
            <a:avLst/>
          </a:prstGeom>
          <a:noFill/>
        </p:spPr>
        <p:txBody>
          <a:bodyPr wrap="square">
            <a:spAutoFit/>
          </a:bodyPr>
          <a:lstStyle/>
          <a:p>
            <a:r>
              <a:rPr lang="tr-TR" sz="3600" dirty="0">
                <a:solidFill>
                  <a:srgbClr val="FFFF00"/>
                </a:solidFill>
              </a:rPr>
              <a:t>Sağlık sektörünün sorunları ve sıkıntıları nerede?</a:t>
            </a:r>
          </a:p>
          <a:p>
            <a:endParaRPr lang="tr-TR" sz="3600" dirty="0">
              <a:solidFill>
                <a:srgbClr val="FFFF00"/>
              </a:solidFill>
            </a:endParaRPr>
          </a:p>
          <a:p>
            <a:r>
              <a:rPr lang="tr-TR" dirty="0">
                <a:solidFill>
                  <a:schemeClr val="bg1"/>
                </a:solidFill>
              </a:rPr>
              <a:t> 2015 yılı Haziran ayında “thedarkoverlord” isimli bir hacker yaklaşık 10 milyon Amerikalı’ya ait medikal veriyi15 1 milyon ABD Dolarına yakın bir rakamdan satışa çıkardı. Hacker bu gizli medikal bilgileri dört ayrı şirketin ana bilgisayarlarından almıştı. İşte size merkezi sistemlerin en büyük dezavantajlarından biri:</a:t>
            </a:r>
          </a:p>
          <a:p>
            <a:r>
              <a:rPr lang="tr-TR" dirty="0">
                <a:solidFill>
                  <a:schemeClr val="bg1"/>
                </a:solidFill>
              </a:rPr>
              <a:t> Verilerin bir arada tutulduğu merkezi yapılar her zaman güvenlik açığı tehlikesi taşır.</a:t>
            </a:r>
          </a:p>
          <a:p>
            <a:endParaRPr lang="tr-TR" dirty="0">
              <a:solidFill>
                <a:schemeClr val="bg1"/>
              </a:solidFill>
            </a:endParaRPr>
          </a:p>
          <a:p>
            <a:r>
              <a:rPr lang="tr-TR" dirty="0">
                <a:solidFill>
                  <a:schemeClr val="bg1"/>
                </a:solidFill>
              </a:rPr>
              <a:t> Öte yandan sağlık kurumlarının kendi özel veritabanlarını tutmaları ve hastaya ait bilgilerin kurumlar arasında paylaşımı ciddi bir sıkıntı. Sistemlerin birbiri ile konuşmaması bir yana bir şekilde iletişim sağlansa bile yaşanan gecikmeler dakikaların bile çok önemli olduğu kimi durumlarda daha ciddi sorunlara hatta ölümlere kadar giden kayıplara yol açabiliyor. Bilgi eğer hastanın kontrolünde olsa acil müdahale gerektiren kritik durumlarda hasta (ya da yakınları) o an ulaşabildikleri ilk sağlık kurumunda yetkili kişilere bu bilgilere erişime izin verebilir ve hastaya gerekli müdahaleler zamanında yapılabilir</a:t>
            </a:r>
          </a:p>
        </p:txBody>
      </p:sp>
      <p:pic>
        <p:nvPicPr>
          <p:cNvPr id="5" name="Resim 4">
            <a:extLst>
              <a:ext uri="{FF2B5EF4-FFF2-40B4-BE49-F238E27FC236}">
                <a16:creationId xmlns:a16="http://schemas.microsoft.com/office/drawing/2014/main" id="{106BD213-DC13-4234-88F9-CFBEEE413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9284" y="5021705"/>
            <a:ext cx="3482716" cy="1836295"/>
          </a:xfrm>
          <a:prstGeom prst="rect">
            <a:avLst/>
          </a:prstGeom>
        </p:spPr>
      </p:pic>
    </p:spTree>
    <p:extLst>
      <p:ext uri="{BB962C8B-B14F-4D97-AF65-F5344CB8AC3E}">
        <p14:creationId xmlns:p14="http://schemas.microsoft.com/office/powerpoint/2010/main" val="2147280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ED9B0247-8046-4971-A926-66E7FC6CA729}"/>
              </a:ext>
            </a:extLst>
          </p:cNvPr>
          <p:cNvSpPr txBox="1"/>
          <p:nvPr/>
        </p:nvSpPr>
        <p:spPr>
          <a:xfrm>
            <a:off x="397565" y="132596"/>
            <a:ext cx="11396870" cy="2739211"/>
          </a:xfrm>
          <a:prstGeom prst="rect">
            <a:avLst/>
          </a:prstGeom>
          <a:noFill/>
        </p:spPr>
        <p:txBody>
          <a:bodyPr wrap="square">
            <a:spAutoFit/>
          </a:bodyPr>
          <a:lstStyle/>
          <a:p>
            <a:r>
              <a:rPr lang="tr-TR" sz="3200" dirty="0">
                <a:solidFill>
                  <a:srgbClr val="FFFF00"/>
                </a:solidFill>
              </a:rPr>
              <a:t>Blockchain bize daha rahat, esnek ve ekonomik seyahatler sağlayabilir. Nasıl mı?</a:t>
            </a:r>
          </a:p>
          <a:p>
            <a:r>
              <a:rPr lang="tr-TR" dirty="0"/>
              <a:t> </a:t>
            </a:r>
            <a:r>
              <a:rPr lang="tr-TR" dirty="0">
                <a:solidFill>
                  <a:schemeClr val="bg1"/>
                </a:solidFill>
              </a:rPr>
              <a:t>Dünyada en dağınık sektörlerden biri seyahat sektörü. Son kullanıcı olarak bizler bu dağınık yapının çok az bir kısmını görüyoruz. Bizim için acente ya da web üzerinden bir bilet almaktan ibaret gibi. Ama perde arkasında pek çok hizmet sağlayıcı bize bu hizmeti vermek için bir araya geliyor. Bileti ayarlayan acente, uçuşu sağlayan havayolu, bağlantı uçuşu varsa diğer uçuşu sağlayan havayolu. Bu işin sadece uçuş kısmı, bir de buna ekstra hizmetler (otel, kiralık araba vb.) eklerseniz iyice karmaşıklaşıyor.</a:t>
            </a:r>
          </a:p>
          <a:p>
            <a:endParaRPr lang="tr-TR" dirty="0"/>
          </a:p>
        </p:txBody>
      </p:sp>
      <p:sp>
        <p:nvSpPr>
          <p:cNvPr id="5" name="Metin kutusu 4">
            <a:extLst>
              <a:ext uri="{FF2B5EF4-FFF2-40B4-BE49-F238E27FC236}">
                <a16:creationId xmlns:a16="http://schemas.microsoft.com/office/drawing/2014/main" id="{8650FC2F-8D95-45D8-B7A7-88AA2511B550}"/>
              </a:ext>
            </a:extLst>
          </p:cNvPr>
          <p:cNvSpPr txBox="1"/>
          <p:nvPr/>
        </p:nvSpPr>
        <p:spPr>
          <a:xfrm>
            <a:off x="397565" y="2691200"/>
            <a:ext cx="11039061" cy="1231106"/>
          </a:xfrm>
          <a:prstGeom prst="rect">
            <a:avLst/>
          </a:prstGeom>
          <a:noFill/>
        </p:spPr>
        <p:txBody>
          <a:bodyPr wrap="square">
            <a:spAutoFit/>
          </a:bodyPr>
          <a:lstStyle/>
          <a:p>
            <a:r>
              <a:rPr lang="tr-TR" sz="2000" dirty="0">
                <a:solidFill>
                  <a:srgbClr val="00B0F0"/>
                </a:solidFill>
              </a:rPr>
              <a:t>Seyahat sisteminin sorunları neler?</a:t>
            </a:r>
          </a:p>
          <a:p>
            <a:r>
              <a:rPr lang="tr-TR" dirty="0">
                <a:solidFill>
                  <a:schemeClr val="bg1"/>
                </a:solidFill>
              </a:rPr>
              <a:t> Acenteler, havayolları, oteller her biri kendine özgü sistemler kullanan silolar. Başlangıçta kağıdın olduğu bir dünya üzerine kurulan bu sistemler, zamanla teknoloji gelişip de herşey elektronik olunca afallayıp kalıyorlar. Bu sistemlerden çıkan bilgiler standart değil, çoğu zaman da eksik ya da yanlış bilgi veriyor.</a:t>
            </a:r>
          </a:p>
        </p:txBody>
      </p:sp>
      <p:pic>
        <p:nvPicPr>
          <p:cNvPr id="7" name="Resim 6">
            <a:extLst>
              <a:ext uri="{FF2B5EF4-FFF2-40B4-BE49-F238E27FC236}">
                <a16:creationId xmlns:a16="http://schemas.microsoft.com/office/drawing/2014/main" id="{2043F64B-F4AE-47BF-9471-D54601329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91375"/>
            <a:ext cx="6096000" cy="2766625"/>
          </a:xfrm>
          <a:prstGeom prst="rect">
            <a:avLst/>
          </a:prstGeom>
        </p:spPr>
      </p:pic>
    </p:spTree>
    <p:extLst>
      <p:ext uri="{BB962C8B-B14F-4D97-AF65-F5344CB8AC3E}">
        <p14:creationId xmlns:p14="http://schemas.microsoft.com/office/powerpoint/2010/main" val="1363047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otworlds metaverse handshaking">
            <a:extLst>
              <a:ext uri="{FF2B5EF4-FFF2-40B4-BE49-F238E27FC236}">
                <a16:creationId xmlns:a16="http://schemas.microsoft.com/office/drawing/2014/main" id="{BE66E71B-2E39-4022-A9AE-DB4767A56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7964" y="1731818"/>
            <a:ext cx="6664036" cy="4950835"/>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A04C3007-7AA4-483A-B8F1-09766FC63A08}"/>
              </a:ext>
            </a:extLst>
          </p:cNvPr>
          <p:cNvSpPr txBox="1"/>
          <p:nvPr/>
        </p:nvSpPr>
        <p:spPr>
          <a:xfrm>
            <a:off x="637309" y="690380"/>
            <a:ext cx="6096000" cy="646331"/>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Metaverse’ün Doğuşu</a:t>
            </a:r>
            <a:endParaRPr lang="tr-TR" sz="3600" b="1" i="0" dirty="0">
              <a:solidFill>
                <a:srgbClr val="FFFF00"/>
              </a:solidFill>
              <a:effectLst/>
              <a:latin typeface="Montserrat" panose="00000500000000000000" pitchFamily="2" charset="-94"/>
            </a:endParaRPr>
          </a:p>
        </p:txBody>
      </p:sp>
      <p:sp>
        <p:nvSpPr>
          <p:cNvPr id="4" name="Metin kutusu 3">
            <a:extLst>
              <a:ext uri="{FF2B5EF4-FFF2-40B4-BE49-F238E27FC236}">
                <a16:creationId xmlns:a16="http://schemas.microsoft.com/office/drawing/2014/main" id="{81E7A2FD-4A20-4260-A639-B88948DDCB0D}"/>
              </a:ext>
            </a:extLst>
          </p:cNvPr>
          <p:cNvSpPr txBox="1"/>
          <p:nvPr/>
        </p:nvSpPr>
        <p:spPr>
          <a:xfrm>
            <a:off x="800099" y="1519811"/>
            <a:ext cx="4256810" cy="4708981"/>
          </a:xfrm>
          <a:prstGeom prst="rect">
            <a:avLst/>
          </a:prstGeom>
          <a:noFill/>
        </p:spPr>
        <p:txBody>
          <a:bodyPr wrap="square">
            <a:spAutoFit/>
          </a:bodyPr>
          <a:lstStyle/>
          <a:p>
            <a:r>
              <a:rPr lang="tr-TR" sz="2000" b="0" i="0" dirty="0">
                <a:solidFill>
                  <a:schemeClr val="bg1"/>
                </a:solidFill>
                <a:effectLst/>
                <a:latin typeface="Barlow" panose="00000500000000000000" pitchFamily="2" charset="-94"/>
              </a:rPr>
              <a:t>Metaverse, öncelikle bilim kurgu romanları ve filmlere konu olarak ortaya çıkmıştır. 1990’lı yıllarda yayımlanan Neal Stephenson’a ait “Snow Crash” adlı roman, Metaverse kavramını ele alan ilk kurgusal eser olarak karşımıza çıkıyor. Ancak Metaverse’ü en çok popülerleştiren ve adım adım oluşturan, yine aynı yıllarda uygulanmaya başlayan internet tabanlı uygulamalardır. Web 1.0 ile başlayan internet serüveni, daha sonra web 2.0 ve hali hazırda 3.0 ile hızla gelişmeye devam etmektedir</a:t>
            </a:r>
            <a:r>
              <a:rPr lang="tr-TR" b="0" i="0" dirty="0">
                <a:solidFill>
                  <a:srgbClr val="3A3A3A"/>
                </a:solidFill>
                <a:effectLst/>
                <a:latin typeface="Barlow" panose="00000500000000000000" pitchFamily="2" charset="-94"/>
              </a:rPr>
              <a:t>.</a:t>
            </a:r>
            <a:endParaRPr lang="tr-TR" dirty="0"/>
          </a:p>
        </p:txBody>
      </p:sp>
    </p:spTree>
    <p:extLst>
      <p:ext uri="{BB962C8B-B14F-4D97-AF65-F5344CB8AC3E}">
        <p14:creationId xmlns:p14="http://schemas.microsoft.com/office/powerpoint/2010/main" val="73531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3CE45DAE-1397-4F61-AD84-7E38C6F3C795}"/>
              </a:ext>
            </a:extLst>
          </p:cNvPr>
          <p:cNvSpPr txBox="1"/>
          <p:nvPr/>
        </p:nvSpPr>
        <p:spPr>
          <a:xfrm>
            <a:off x="397565" y="626817"/>
            <a:ext cx="10972800" cy="2646878"/>
          </a:xfrm>
          <a:prstGeom prst="rect">
            <a:avLst/>
          </a:prstGeom>
          <a:noFill/>
        </p:spPr>
        <p:txBody>
          <a:bodyPr wrap="square">
            <a:spAutoFit/>
          </a:bodyPr>
          <a:lstStyle/>
          <a:p>
            <a:r>
              <a:rPr lang="tr-TR" sz="2000" dirty="0">
                <a:solidFill>
                  <a:srgbClr val="00B0F0"/>
                </a:solidFill>
              </a:rPr>
              <a:t>Blockchain bu sorunları çözmek için neler getirebilir?</a:t>
            </a:r>
          </a:p>
          <a:p>
            <a:r>
              <a:rPr lang="tr-TR" sz="2000" dirty="0">
                <a:solidFill>
                  <a:srgbClr val="00B0F0"/>
                </a:solidFill>
              </a:rPr>
              <a:t> </a:t>
            </a:r>
            <a:r>
              <a:rPr lang="tr-TR" dirty="0">
                <a:solidFill>
                  <a:schemeClr val="bg1"/>
                </a:solidFill>
              </a:rPr>
              <a:t>Yukarıda yazdığımız sorunların temel nedeni eski birbirinden bağımsız sistemlerin yarattığı veri eksikliği/yanlışlığı ve sistemlerin birbiri ile konuşmaması. Eğer tüm servis sağlayıcılar bir araya gelip bir standart oluşturulabilir ve herkes sistemlerini buna göre güncelleyebilse bunca sorunu çözmek mümkün olabilir. Ama başka öncelikler (gelir artırma gibi), sistem güncellemenin yüksek maliyeti, tüm kurumları bir araya getirecek bir ortak/merkezi irade olmayışı gibi nedenlerle bu çok mümkün görünmüyor. Blockchain için her zaman söylediğimiz, belli bir merkezi otoritenin varlık nedeni olan güven ihtiyacını minimuma indirebilmesi. Burada da Blockchain herhangi bir partinin güdümünde olmayan ve tüm partilerin güvenle bağlanabilecekleri bağımsız bir platform olarak taraflar arasındaki bilgi paylaşımı ve para ödemelerini rahatlıkla gerçekleştirebilir.</a:t>
            </a:r>
          </a:p>
        </p:txBody>
      </p:sp>
      <p:sp>
        <p:nvSpPr>
          <p:cNvPr id="5" name="Metin kutusu 4">
            <a:extLst>
              <a:ext uri="{FF2B5EF4-FFF2-40B4-BE49-F238E27FC236}">
                <a16:creationId xmlns:a16="http://schemas.microsoft.com/office/drawing/2014/main" id="{AC9564E8-0E82-4D91-8221-34330380D1B7}"/>
              </a:ext>
            </a:extLst>
          </p:cNvPr>
          <p:cNvSpPr txBox="1"/>
          <p:nvPr/>
        </p:nvSpPr>
        <p:spPr>
          <a:xfrm>
            <a:off x="397565" y="3584306"/>
            <a:ext cx="10747512" cy="1785104"/>
          </a:xfrm>
          <a:prstGeom prst="rect">
            <a:avLst/>
          </a:prstGeom>
          <a:noFill/>
        </p:spPr>
        <p:txBody>
          <a:bodyPr wrap="square">
            <a:spAutoFit/>
          </a:bodyPr>
          <a:lstStyle/>
          <a:p>
            <a:r>
              <a:rPr lang="tr-TR" sz="2000" dirty="0">
                <a:solidFill>
                  <a:srgbClr val="00B0F0"/>
                </a:solidFill>
              </a:rPr>
              <a:t>Sorun çözme yanında yeni fırsatlar da yaratılabilir mi?</a:t>
            </a:r>
          </a:p>
          <a:p>
            <a:r>
              <a:rPr lang="tr-TR" dirty="0">
                <a:solidFill>
                  <a:schemeClr val="bg1"/>
                </a:solidFill>
              </a:rPr>
              <a:t> Örnek: Further Network 2016 yılında Türkiye’de kurulan Further Network33 Blockchain’in olanaklarını kullanarak yukarıda yazdığımız sorunlara çözüm üretmeyi, özellikle yüksek işlem maliyetlerini minimuma indirmeyi hedefliyor. Ancak vizyonları bununla sınırlı değil. Son kullanıcılar için büyük kolaylıklar getirmeyi planlıyorlar. Bunlardan biri uçuş biletini basit bir kâğıt parçasından daha akıllı hale sokmak. Daha önce bahsettiğimiz Akıllı Kontrat haline getirmek.</a:t>
            </a:r>
          </a:p>
        </p:txBody>
      </p:sp>
    </p:spTree>
    <p:extLst>
      <p:ext uri="{BB962C8B-B14F-4D97-AF65-F5344CB8AC3E}">
        <p14:creationId xmlns:p14="http://schemas.microsoft.com/office/powerpoint/2010/main" val="1044118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3AC70977-D855-4C7D-BB76-DED5E69BF42E}"/>
              </a:ext>
            </a:extLst>
          </p:cNvPr>
          <p:cNvSpPr txBox="1"/>
          <p:nvPr/>
        </p:nvSpPr>
        <p:spPr>
          <a:xfrm>
            <a:off x="662609" y="1041018"/>
            <a:ext cx="5234608" cy="4401205"/>
          </a:xfrm>
          <a:prstGeom prst="rect">
            <a:avLst/>
          </a:prstGeom>
          <a:noFill/>
        </p:spPr>
        <p:txBody>
          <a:bodyPr wrap="square">
            <a:spAutoFit/>
          </a:bodyPr>
          <a:lstStyle/>
          <a:p>
            <a:r>
              <a:rPr lang="tr-TR" sz="2000" dirty="0">
                <a:solidFill>
                  <a:schemeClr val="bg1"/>
                </a:solidFill>
              </a:rPr>
              <a:t>Sonuç Karmaşık ve eskimiş sistemler nedeniyle şu an yalpalamakta olan seyahat sektöründe önümüzdeki on yıl içinde büyük değişimler olması kaçınılmaz. Bu değişimler biz son kullanıcılara daha fazla konfor getirecek. Klişe olacak ama hizmet verenler ise bu değişime ayak uydurdukça sağ kalacaklarUyduramayanlar ise hak ettikleri değeri görüp iş hayatının tarihinde kalacaklar. Ülkemizden çıkan ve global bir oyuncu olmayı hedefleyen Further Network ise yeni nesil teknolojileri kullanarak doğacak fırsatlardan pay almak için oldukça avantajlı bir konumda-dileriz doğru ortaklıklar ile bu alanın önde gelen oyuncularından biri olurlar.</a:t>
            </a:r>
          </a:p>
        </p:txBody>
      </p:sp>
      <p:pic>
        <p:nvPicPr>
          <p:cNvPr id="7" name="Resim 6">
            <a:extLst>
              <a:ext uri="{FF2B5EF4-FFF2-40B4-BE49-F238E27FC236}">
                <a16:creationId xmlns:a16="http://schemas.microsoft.com/office/drawing/2014/main" id="{7514E62A-B9CB-495E-A58A-9F5CAEE6A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493" y="39035"/>
            <a:ext cx="6122507" cy="6818965"/>
          </a:xfrm>
          <a:prstGeom prst="rect">
            <a:avLst/>
          </a:prstGeom>
        </p:spPr>
      </p:pic>
    </p:spTree>
    <p:extLst>
      <p:ext uri="{BB962C8B-B14F-4D97-AF65-F5344CB8AC3E}">
        <p14:creationId xmlns:p14="http://schemas.microsoft.com/office/powerpoint/2010/main" val="1298346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DDE11FCD-8F2F-49BE-9DFE-CBE50DCB3E8F}"/>
              </a:ext>
            </a:extLst>
          </p:cNvPr>
          <p:cNvSpPr txBox="1"/>
          <p:nvPr/>
        </p:nvSpPr>
        <p:spPr>
          <a:xfrm>
            <a:off x="159024" y="186395"/>
            <a:ext cx="9899375" cy="584775"/>
          </a:xfrm>
          <a:prstGeom prst="rect">
            <a:avLst/>
          </a:prstGeom>
          <a:noFill/>
        </p:spPr>
        <p:txBody>
          <a:bodyPr wrap="square">
            <a:spAutoFit/>
          </a:bodyPr>
          <a:lstStyle/>
          <a:p>
            <a:r>
              <a:rPr lang="tr-TR" sz="3200" dirty="0">
                <a:solidFill>
                  <a:srgbClr val="FFFF00"/>
                </a:solidFill>
              </a:rPr>
              <a:t>Blockchain’i sosyal fayda için kullanabilir miyiz?</a:t>
            </a:r>
          </a:p>
        </p:txBody>
      </p:sp>
      <p:sp>
        <p:nvSpPr>
          <p:cNvPr id="5" name="Metin kutusu 4">
            <a:extLst>
              <a:ext uri="{FF2B5EF4-FFF2-40B4-BE49-F238E27FC236}">
                <a16:creationId xmlns:a16="http://schemas.microsoft.com/office/drawing/2014/main" id="{A29BCDE9-85AF-4E7A-BA57-A1077DF6C226}"/>
              </a:ext>
            </a:extLst>
          </p:cNvPr>
          <p:cNvSpPr txBox="1"/>
          <p:nvPr/>
        </p:nvSpPr>
        <p:spPr>
          <a:xfrm>
            <a:off x="251791" y="771170"/>
            <a:ext cx="11052313" cy="2308324"/>
          </a:xfrm>
          <a:prstGeom prst="rect">
            <a:avLst/>
          </a:prstGeom>
          <a:noFill/>
        </p:spPr>
        <p:txBody>
          <a:bodyPr wrap="square">
            <a:spAutoFit/>
          </a:bodyPr>
          <a:lstStyle/>
          <a:p>
            <a:r>
              <a:rPr lang="tr-TR" dirty="0">
                <a:solidFill>
                  <a:schemeClr val="bg1"/>
                </a:solidFill>
              </a:rPr>
              <a:t>Bu bölümde, finansın soğuk ve rakam dolu dünyasından biraz uzaklaşarak, Blockchain’in dünyayı daha güzelleştirecek filantropi ve insani yardım işleri için nasıl kullanıldığına bakalım dilerseniz. Blockchain ile ilgili şimdiye kadar yazdıklarımızı tek bir cümle ile özetlemek gerekirse, eski dünyada aracılar tarafından yürütülen her işlem ve bu işlemlerin olmazsa olmazı “güven” ihtiyacı, şifreleme teknolojisi sayesinde aracılardan makinelere geçiyor. Bu dalga en çok da aracıları (ve güvene) en çok ihtiyaç duyulan finans kesiminin aktörlerini etkileyecek. Ama konu sadece finans sektörü ile sınırlı değil. Aracıların olduğu her sektörü ilgilendiriyor. Birleşmiş Milletler Dünya Gıda Programı (WFP) geçtiğimiz yıl Mayıs ayında Ürdün’de yeni bir program başlatır. Azrak Göçmen Kampı’nda bulunan mültecilere o bölgede bulunan bir marketten alışveriş yapmaları için kuponlar dağıtır.</a:t>
            </a:r>
          </a:p>
        </p:txBody>
      </p:sp>
      <p:sp>
        <p:nvSpPr>
          <p:cNvPr id="7" name="Metin kutusu 6">
            <a:extLst>
              <a:ext uri="{FF2B5EF4-FFF2-40B4-BE49-F238E27FC236}">
                <a16:creationId xmlns:a16="http://schemas.microsoft.com/office/drawing/2014/main" id="{F18B40AE-9915-4C11-87A3-8FD13C61174E}"/>
              </a:ext>
            </a:extLst>
          </p:cNvPr>
          <p:cNvSpPr txBox="1"/>
          <p:nvPr/>
        </p:nvSpPr>
        <p:spPr>
          <a:xfrm>
            <a:off x="364434" y="3079494"/>
            <a:ext cx="10827026" cy="1477328"/>
          </a:xfrm>
          <a:prstGeom prst="rect">
            <a:avLst/>
          </a:prstGeom>
          <a:noFill/>
        </p:spPr>
        <p:txBody>
          <a:bodyPr wrap="square">
            <a:spAutoFit/>
          </a:bodyPr>
          <a:lstStyle/>
          <a:p>
            <a:r>
              <a:rPr lang="tr-TR" dirty="0">
                <a:solidFill>
                  <a:schemeClr val="bg1"/>
                </a:solidFill>
              </a:rPr>
              <a:t>WFP, bu kuponları halihazırda kullandığı biyometrik tanımlama teknolojisinin içine Blockchain’i entegre eder, dolayısıyla mülteciler süpermarkette retina okuyucuya bakarak bu kuponları kullanırlar. Bu sayede, mültecilerin bütün işlemleri sorunsuz bir şekilde Blockchain üzerinde tutularak, hem bürokrasi ve kâğıt masrafından hem de bankalara verilen komisyonlardan tasarruf sağlanır. Proje o kadar başarılı olur ki, WFP projeyi tüm Ürdün’e yayarak, ayda 100.000 ABD Doları tasarruf sağlamayı planlamakta</a:t>
            </a:r>
          </a:p>
        </p:txBody>
      </p:sp>
    </p:spTree>
    <p:extLst>
      <p:ext uri="{BB962C8B-B14F-4D97-AF65-F5344CB8AC3E}">
        <p14:creationId xmlns:p14="http://schemas.microsoft.com/office/powerpoint/2010/main" val="436605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365A5D6-1761-4D27-9CCF-9BA904788B35}"/>
              </a:ext>
            </a:extLst>
          </p:cNvPr>
          <p:cNvSpPr txBox="1"/>
          <p:nvPr/>
        </p:nvSpPr>
        <p:spPr>
          <a:xfrm>
            <a:off x="583094" y="279161"/>
            <a:ext cx="8110331" cy="584775"/>
          </a:xfrm>
          <a:prstGeom prst="rect">
            <a:avLst/>
          </a:prstGeom>
          <a:noFill/>
        </p:spPr>
        <p:txBody>
          <a:bodyPr wrap="square">
            <a:spAutoFit/>
          </a:bodyPr>
          <a:lstStyle/>
          <a:p>
            <a:r>
              <a:rPr lang="tr-TR" sz="3200" dirty="0">
                <a:solidFill>
                  <a:srgbClr val="FFFF00"/>
                </a:solidFill>
              </a:rPr>
              <a:t>Blockchain sanat dünyasına ne katabilir?</a:t>
            </a:r>
          </a:p>
        </p:txBody>
      </p:sp>
      <p:pic>
        <p:nvPicPr>
          <p:cNvPr id="5" name="Resim 4">
            <a:extLst>
              <a:ext uri="{FF2B5EF4-FFF2-40B4-BE49-F238E27FC236}">
                <a16:creationId xmlns:a16="http://schemas.microsoft.com/office/drawing/2014/main" id="{33914962-471D-450F-8074-07F07FBA6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002" y="728870"/>
            <a:ext cx="4896998" cy="6129129"/>
          </a:xfrm>
          <a:prstGeom prst="rect">
            <a:avLst/>
          </a:prstGeom>
        </p:spPr>
      </p:pic>
      <p:sp>
        <p:nvSpPr>
          <p:cNvPr id="7" name="Metin kutusu 6">
            <a:extLst>
              <a:ext uri="{FF2B5EF4-FFF2-40B4-BE49-F238E27FC236}">
                <a16:creationId xmlns:a16="http://schemas.microsoft.com/office/drawing/2014/main" id="{2958273B-F02B-4695-9875-D1B983AC7462}"/>
              </a:ext>
            </a:extLst>
          </p:cNvPr>
          <p:cNvSpPr txBox="1"/>
          <p:nvPr/>
        </p:nvSpPr>
        <p:spPr>
          <a:xfrm>
            <a:off x="583094" y="966186"/>
            <a:ext cx="6599584" cy="2339102"/>
          </a:xfrm>
          <a:prstGeom prst="rect">
            <a:avLst/>
          </a:prstGeom>
          <a:noFill/>
        </p:spPr>
        <p:txBody>
          <a:bodyPr wrap="square">
            <a:spAutoFit/>
          </a:bodyPr>
          <a:lstStyle/>
          <a:p>
            <a:r>
              <a:rPr lang="tr-TR" sz="2000" dirty="0">
                <a:solidFill>
                  <a:schemeClr val="bg1"/>
                </a:solidFill>
              </a:rPr>
              <a:t>Bir resim gördünüz ve çok </a:t>
            </a:r>
            <a:r>
              <a:rPr lang="tr-TR" dirty="0">
                <a:solidFill>
                  <a:schemeClr val="bg1"/>
                </a:solidFill>
              </a:rPr>
              <a:t>beğendiniz. Sahip olmak ister misiniz? Tabii. Ama fiyatına baktınız?—?eyvah! Değil aylarca, yıllarca çalışsam almam mümkün değil. Tüh bak kaçırdık! Halbuki şimdi alabilsem, biliyorum ki beş yıl sonra bunu belki de üç-beş katına satabilirim. Size bu resmin tamamına değil ama bir parçasına sahip olabilirsiniz desem? Üstelik, bu sahip olduğunuz parçayı yatırım olarak tutup sonra istediğiniz zaman satabileceğinizi? İlginizi çekti değil mi? İyi ama nasıl olacak bu?</a:t>
            </a:r>
          </a:p>
        </p:txBody>
      </p:sp>
      <p:sp>
        <p:nvSpPr>
          <p:cNvPr id="9" name="Metin kutusu 8">
            <a:extLst>
              <a:ext uri="{FF2B5EF4-FFF2-40B4-BE49-F238E27FC236}">
                <a16:creationId xmlns:a16="http://schemas.microsoft.com/office/drawing/2014/main" id="{B1ADB555-4ACF-4032-9D2B-4809DA697735}"/>
              </a:ext>
            </a:extLst>
          </p:cNvPr>
          <p:cNvSpPr txBox="1"/>
          <p:nvPr/>
        </p:nvSpPr>
        <p:spPr>
          <a:xfrm>
            <a:off x="583094" y="3663652"/>
            <a:ext cx="6096000" cy="2862322"/>
          </a:xfrm>
          <a:prstGeom prst="rect">
            <a:avLst/>
          </a:prstGeom>
          <a:noFill/>
        </p:spPr>
        <p:txBody>
          <a:bodyPr wrap="square">
            <a:spAutoFit/>
          </a:bodyPr>
          <a:lstStyle/>
          <a:p>
            <a:r>
              <a:rPr lang="tr-TR" dirty="0">
                <a:solidFill>
                  <a:srgbClr val="00B0F0"/>
                </a:solidFill>
              </a:rPr>
              <a:t>Nasıl çalışıyor sistem?</a:t>
            </a:r>
          </a:p>
          <a:p>
            <a:r>
              <a:rPr lang="tr-TR" dirty="0">
                <a:solidFill>
                  <a:schemeClr val="bg1"/>
                </a:solidFill>
              </a:rPr>
              <a:t> Üç ana adım var: </a:t>
            </a:r>
          </a:p>
          <a:p>
            <a:r>
              <a:rPr lang="tr-TR" dirty="0">
                <a:solidFill>
                  <a:schemeClr val="bg1"/>
                </a:solidFill>
              </a:rPr>
              <a:t>Satın alınacak resim önce eksperler tarafından dikkatlice kontrol ediliyor ve orijinalliği teyit ediliyor. Satın alım sonrası Blockchain üzerinden küçük parçalara bölünüyor ve bu parçalar onlarca müşteriye satılıyor. Daha sonra kendi içinde mini bir borsa ile parçalar yatırımcılar arasında el değiştirebiliyor. Blockchain burada gerek sanat eserinin tümünün gerekse ona ait bölünmüş her bir parçanın tek tek aidiyetini ve alınıp satıldığında yeni sahipliğini hem takip hem de kayıt ediyor.</a:t>
            </a:r>
          </a:p>
        </p:txBody>
      </p:sp>
    </p:spTree>
    <p:extLst>
      <p:ext uri="{BB962C8B-B14F-4D97-AF65-F5344CB8AC3E}">
        <p14:creationId xmlns:p14="http://schemas.microsoft.com/office/powerpoint/2010/main" val="2233573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AE839B4-A641-4773-A8E4-74911397901D}"/>
              </a:ext>
            </a:extLst>
          </p:cNvPr>
          <p:cNvSpPr txBox="1"/>
          <p:nvPr/>
        </p:nvSpPr>
        <p:spPr>
          <a:xfrm>
            <a:off x="278295" y="722966"/>
            <a:ext cx="11065566" cy="4185761"/>
          </a:xfrm>
          <a:prstGeom prst="rect">
            <a:avLst/>
          </a:prstGeom>
          <a:noFill/>
        </p:spPr>
        <p:txBody>
          <a:bodyPr wrap="square">
            <a:spAutoFit/>
          </a:bodyPr>
          <a:lstStyle/>
          <a:p>
            <a:r>
              <a:rPr lang="tr-TR" sz="3600" dirty="0">
                <a:solidFill>
                  <a:srgbClr val="FFFF00"/>
                </a:solidFill>
              </a:rPr>
              <a:t>Blockchain’in faydalarını özetleyelim mi?</a:t>
            </a:r>
          </a:p>
          <a:p>
            <a:r>
              <a:rPr lang="tr-TR" sz="3200" dirty="0">
                <a:solidFill>
                  <a:srgbClr val="FFFF00"/>
                </a:solidFill>
              </a:rPr>
              <a:t> </a:t>
            </a:r>
            <a:r>
              <a:rPr lang="tr-TR" dirty="0">
                <a:solidFill>
                  <a:schemeClr val="bg1"/>
                </a:solidFill>
              </a:rPr>
              <a:t>Değişik sektörlerde Blockchain ile ilgili uygulamalara baktığımızda genel olarak ağırlık kazanan birkaç ortak tema görmek mümkün. Bunları madde madde bir araya getirirsek:</a:t>
            </a:r>
          </a:p>
          <a:p>
            <a:endParaRPr lang="tr-TR" dirty="0">
              <a:solidFill>
                <a:schemeClr val="bg1"/>
              </a:solidFill>
            </a:endParaRPr>
          </a:p>
          <a:p>
            <a:r>
              <a:rPr lang="tr-TR" dirty="0">
                <a:solidFill>
                  <a:schemeClr val="bg1"/>
                </a:solidFill>
              </a:rPr>
              <a:t> • Merkezi otoritede yaşanan herhangi bir sıkıntının tüm sistemi etkilemesini (ya da durdurmasını) önlemek </a:t>
            </a:r>
          </a:p>
          <a:p>
            <a:endParaRPr lang="tr-TR" dirty="0">
              <a:solidFill>
                <a:schemeClr val="bg1"/>
              </a:solidFill>
            </a:endParaRPr>
          </a:p>
          <a:p>
            <a:r>
              <a:rPr lang="tr-TR" dirty="0">
                <a:solidFill>
                  <a:schemeClr val="bg1"/>
                </a:solidFill>
              </a:rPr>
              <a:t>• Aracıları ortadan kaldırarak yüksek komisyonları minimize etmek</a:t>
            </a:r>
          </a:p>
          <a:p>
            <a:endParaRPr lang="tr-TR" dirty="0">
              <a:solidFill>
                <a:schemeClr val="bg1"/>
              </a:solidFill>
            </a:endParaRPr>
          </a:p>
          <a:p>
            <a:r>
              <a:rPr lang="tr-TR" dirty="0">
                <a:solidFill>
                  <a:schemeClr val="bg1"/>
                </a:solidFill>
              </a:rPr>
              <a:t> • Bürokrasinin getirdiği zaman ve emek kaybını minimuma indirmek </a:t>
            </a:r>
          </a:p>
          <a:p>
            <a:endParaRPr lang="tr-TR" dirty="0">
              <a:solidFill>
                <a:schemeClr val="bg1"/>
              </a:solidFill>
            </a:endParaRPr>
          </a:p>
          <a:p>
            <a:r>
              <a:rPr lang="tr-TR" dirty="0">
                <a:solidFill>
                  <a:schemeClr val="bg1"/>
                </a:solidFill>
              </a:rPr>
              <a:t>• Geriye yönelik olarak doğru, tutarlı, değiştirilemez kayıt bilgisi oluşturmak</a:t>
            </a:r>
          </a:p>
          <a:p>
            <a:endParaRPr lang="tr-TR" dirty="0">
              <a:solidFill>
                <a:schemeClr val="bg1"/>
              </a:solidFill>
            </a:endParaRPr>
          </a:p>
          <a:p>
            <a:r>
              <a:rPr lang="tr-TR" dirty="0">
                <a:solidFill>
                  <a:schemeClr val="bg1"/>
                </a:solidFill>
              </a:rPr>
              <a:t> • Bireyler için dijital alanda tüm haklarını ellerinde tuttukları dijital kimlikler oluşturmak</a:t>
            </a:r>
          </a:p>
        </p:txBody>
      </p:sp>
    </p:spTree>
    <p:extLst>
      <p:ext uri="{BB962C8B-B14F-4D97-AF65-F5344CB8AC3E}">
        <p14:creationId xmlns:p14="http://schemas.microsoft.com/office/powerpoint/2010/main" val="1123300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FCF9E70-5D76-47B2-9A96-6BF3262BCEC7}"/>
              </a:ext>
            </a:extLst>
          </p:cNvPr>
          <p:cNvSpPr txBox="1"/>
          <p:nvPr/>
        </p:nvSpPr>
        <p:spPr>
          <a:xfrm>
            <a:off x="649357" y="954231"/>
            <a:ext cx="10111409" cy="2308324"/>
          </a:xfrm>
          <a:prstGeom prst="rect">
            <a:avLst/>
          </a:prstGeom>
          <a:noFill/>
        </p:spPr>
        <p:txBody>
          <a:bodyPr wrap="square">
            <a:spAutoFit/>
          </a:bodyPr>
          <a:lstStyle/>
          <a:p>
            <a:r>
              <a:rPr lang="tr-TR" sz="3600" dirty="0">
                <a:solidFill>
                  <a:srgbClr val="FFFF00"/>
                </a:solidFill>
              </a:rPr>
              <a:t>Blockchain bir tane mi? Elle tutulur mu?</a:t>
            </a:r>
          </a:p>
          <a:p>
            <a:r>
              <a:rPr lang="tr-TR" dirty="0">
                <a:solidFill>
                  <a:schemeClr val="bg1"/>
                </a:solidFill>
              </a:rPr>
              <a:t> Güzel bir soru. Blockchain bir konsept. Bunun farklı farklı uygulamaları var. Her Blockchain de bir değil. Blockchain aslına bakarsanız, birbiri ile uzaktan bağlı makinelerin, belli işlemleri ortak bir mutabakat yoluyla değiştirilemez biçimde tuttukları bir sistem. (Basit olsun diye sistem diyoruz, başka yerlerde protokol diye görürseniz şaşırmayın, aynı anlamda kullanılıyor). Ama bunun da farklı türleri var. Genel hatları ile ikiye ayrılıyorlar: Genel ve Özel Blockchain’ler (Public ve Private). Önce nedir bunlar, farkları neler ona bir bakalım</a:t>
            </a:r>
          </a:p>
        </p:txBody>
      </p:sp>
      <p:sp>
        <p:nvSpPr>
          <p:cNvPr id="5" name="Metin kutusu 4">
            <a:extLst>
              <a:ext uri="{FF2B5EF4-FFF2-40B4-BE49-F238E27FC236}">
                <a16:creationId xmlns:a16="http://schemas.microsoft.com/office/drawing/2014/main" id="{BD101862-6B47-47FE-AC8B-5E1BCF5CF746}"/>
              </a:ext>
            </a:extLst>
          </p:cNvPr>
          <p:cNvSpPr txBox="1"/>
          <p:nvPr/>
        </p:nvSpPr>
        <p:spPr>
          <a:xfrm>
            <a:off x="649357" y="3595446"/>
            <a:ext cx="9687339" cy="1754326"/>
          </a:xfrm>
          <a:prstGeom prst="rect">
            <a:avLst/>
          </a:prstGeom>
          <a:noFill/>
        </p:spPr>
        <p:txBody>
          <a:bodyPr wrap="square">
            <a:spAutoFit/>
          </a:bodyPr>
          <a:lstStyle/>
          <a:p>
            <a:r>
              <a:rPr lang="tr-TR" dirty="0">
                <a:solidFill>
                  <a:srgbClr val="00B0F0"/>
                </a:solidFill>
              </a:rPr>
              <a:t>Genel (Açık) ve Özel (Kapalı) Blockchain: </a:t>
            </a:r>
          </a:p>
          <a:p>
            <a:r>
              <a:rPr lang="tr-TR" dirty="0">
                <a:solidFill>
                  <a:schemeClr val="bg1"/>
                </a:solidFill>
              </a:rPr>
              <a:t>Farkları ne? Genel Blockchain’ler, her tür makinenin izin almadan istediği gibi bağlandığı ve bir parçası olabildiği sistemler. Örneğin, şimdiye kadar konuştuğumuz Bitcoin, Ethereum gibi Blockchain sistemleri bu şekilde. Yani, yarın bir bilgisayar alıp, bir yazılım yükleyip siz de sisteme bağlanabilir ve yapılan işlemleri görüp işlem yapabilirsiniz. Özel Blockchain ise adından da anlaşıldığı gibi, bir otorite tarafından içeri girişiniz ve içeride işlem yapışınız izne bağlı olan sistemler</a:t>
            </a:r>
          </a:p>
        </p:txBody>
      </p:sp>
      <p:pic>
        <p:nvPicPr>
          <p:cNvPr id="7" name="Resim 6">
            <a:extLst>
              <a:ext uri="{FF2B5EF4-FFF2-40B4-BE49-F238E27FC236}">
                <a16:creationId xmlns:a16="http://schemas.microsoft.com/office/drawing/2014/main" id="{8D845C2F-6F6A-4BFC-AD68-9625F8DB3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466" y="5103675"/>
            <a:ext cx="3450534" cy="1754326"/>
          </a:xfrm>
          <a:prstGeom prst="rect">
            <a:avLst/>
          </a:prstGeom>
        </p:spPr>
      </p:pic>
    </p:spTree>
    <p:extLst>
      <p:ext uri="{BB962C8B-B14F-4D97-AF65-F5344CB8AC3E}">
        <p14:creationId xmlns:p14="http://schemas.microsoft.com/office/powerpoint/2010/main" val="1883909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90D04C3A-E932-41FA-A4B2-A804F956C1C4}"/>
              </a:ext>
            </a:extLst>
          </p:cNvPr>
          <p:cNvSpPr txBox="1"/>
          <p:nvPr/>
        </p:nvSpPr>
        <p:spPr>
          <a:xfrm>
            <a:off x="318053" y="371062"/>
            <a:ext cx="10893286" cy="1477328"/>
          </a:xfrm>
          <a:prstGeom prst="rect">
            <a:avLst/>
          </a:prstGeom>
          <a:noFill/>
        </p:spPr>
        <p:txBody>
          <a:bodyPr wrap="square">
            <a:spAutoFit/>
          </a:bodyPr>
          <a:lstStyle/>
          <a:p>
            <a:r>
              <a:rPr lang="tr-TR" dirty="0">
                <a:solidFill>
                  <a:schemeClr val="bg1"/>
                </a:solidFill>
              </a:rPr>
              <a:t>Örneğin Bitcoin’de yapılan işlemleri kimin yaptığı şifreli olarak gizlenmiş durumda ancak bütün işlemler rakamlar ve işlemi yapan partilere ait adresler şeffaf bir şekilde herkes tarafından tutuluyor. Bu kadar açıklık, özellikle ticari iş yapan kurumlar için sakınca yaratabiliyor. Bunun yanında izne bağlı olmayan açık sistemler, bilginin kayıt edilmesi sırasında kimi partilere fayda sağlayabilecek ancak sisteme yük getirecek ve bilgi kirliliğine yol açabilecek işlemlerin (örneğin spam bildirimler) oluşmasına yapıları gereği engel olamıyorlar.</a:t>
            </a:r>
          </a:p>
        </p:txBody>
      </p:sp>
      <p:sp>
        <p:nvSpPr>
          <p:cNvPr id="5" name="Metin kutusu 4">
            <a:extLst>
              <a:ext uri="{FF2B5EF4-FFF2-40B4-BE49-F238E27FC236}">
                <a16:creationId xmlns:a16="http://schemas.microsoft.com/office/drawing/2014/main" id="{6B7EA043-B322-4DC8-9A5D-A620DC559A45}"/>
              </a:ext>
            </a:extLst>
          </p:cNvPr>
          <p:cNvSpPr txBox="1"/>
          <p:nvPr/>
        </p:nvSpPr>
        <p:spPr>
          <a:xfrm>
            <a:off x="318053" y="2405992"/>
            <a:ext cx="10734260" cy="2123658"/>
          </a:xfrm>
          <a:prstGeom prst="rect">
            <a:avLst/>
          </a:prstGeom>
          <a:noFill/>
        </p:spPr>
        <p:txBody>
          <a:bodyPr wrap="square">
            <a:spAutoFit/>
          </a:bodyPr>
          <a:lstStyle/>
          <a:p>
            <a:r>
              <a:rPr lang="tr-TR" sz="2400" dirty="0">
                <a:solidFill>
                  <a:srgbClr val="00B0F0"/>
                </a:solidFill>
              </a:rPr>
              <a:t>Birkaç örnek verelim mi?</a:t>
            </a:r>
          </a:p>
          <a:p>
            <a:r>
              <a:rPr lang="tr-TR" dirty="0">
                <a:solidFill>
                  <a:schemeClr val="bg1"/>
                </a:solidFill>
              </a:rPr>
              <a:t> Elbette. Genel (ya da açık) Blockchain’lere örnekler çok. Hepimizin duyduğu Bitcoin ve Ethereum en bilinen Blockchain örnekleri. Tüm yazılımları halka açık, bütün makinelerin istedikleri gibi bağlanıp parçası olup, istedikleri gibi çıktıkları açık platformlar. Özel Blockhain’ler ise genelde ticari kurumlar tarafından kuruluyor ve o nedenle ismen çok da bilinmiyorlar. Örneğin IBM’in liderlik ettiği (her ne kadar IBM’in sadece katılımcısı olduğu ve liderliğini Linux Foundation’ın yaptığı söylense de) Hyperledger Fabric. Ya da finansal alanda pek çok finansal kuruluşun üzerine gelişim yaptırdığı Corda Blockchain’i yaratan </a:t>
            </a:r>
          </a:p>
        </p:txBody>
      </p:sp>
    </p:spTree>
    <p:extLst>
      <p:ext uri="{BB962C8B-B14F-4D97-AF65-F5344CB8AC3E}">
        <p14:creationId xmlns:p14="http://schemas.microsoft.com/office/powerpoint/2010/main" val="120011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CE3B682-DC68-4B46-891F-86F9180A81A5}"/>
              </a:ext>
            </a:extLst>
          </p:cNvPr>
          <p:cNvSpPr txBox="1"/>
          <p:nvPr/>
        </p:nvSpPr>
        <p:spPr>
          <a:xfrm>
            <a:off x="331302" y="467791"/>
            <a:ext cx="11145079" cy="4124206"/>
          </a:xfrm>
          <a:prstGeom prst="rect">
            <a:avLst/>
          </a:prstGeom>
          <a:noFill/>
        </p:spPr>
        <p:txBody>
          <a:bodyPr wrap="square">
            <a:spAutoFit/>
          </a:bodyPr>
          <a:lstStyle/>
          <a:p>
            <a:r>
              <a:rPr lang="tr-TR" sz="3200" dirty="0">
                <a:solidFill>
                  <a:srgbClr val="FFFF00"/>
                </a:solidFill>
              </a:rPr>
              <a:t>Blockchain’in kusurları ne(ler)?</a:t>
            </a:r>
          </a:p>
          <a:p>
            <a:endParaRPr lang="tr-TR" sz="3200" dirty="0">
              <a:solidFill>
                <a:srgbClr val="FFFF00"/>
              </a:solidFill>
            </a:endParaRPr>
          </a:p>
          <a:p>
            <a:r>
              <a:rPr lang="tr-TR" dirty="0">
                <a:solidFill>
                  <a:schemeClr val="bg1"/>
                </a:solidFill>
              </a:rPr>
              <a:t> Bilmemiz gereken en önemli nokta, Blockchain’in aslında çok büyük bir database (veritabanı) olduğu. Bu ne demek? Herhangi bir şekilde sisteme giren bir bilginin, tek bir merkezde tutulması yerine binlerce makinede aynı şekilde tutulması demek. Yeni bir bilgi geldiğinde de yine aynı şekilde bilginin binlerce makineye dağılarak o eski bilginin üzerine eklenmesi demek. Bu sistemin aslında pek çok dezavantajı var. Kısaca bakalım: </a:t>
            </a:r>
          </a:p>
          <a:p>
            <a:endParaRPr lang="tr-TR" dirty="0">
              <a:solidFill>
                <a:schemeClr val="bg1"/>
              </a:solidFill>
            </a:endParaRPr>
          </a:p>
          <a:p>
            <a:r>
              <a:rPr lang="tr-TR" dirty="0">
                <a:solidFill>
                  <a:schemeClr val="bg1"/>
                </a:solidFill>
              </a:rPr>
              <a:t>• Bilginin binlerce makineye dağılması ve orada tutulması demek öncelikle oldukça yavaş ve hantal bir yapınız var anlamına geliyor. Verilen geliyor, tüm makinelere dağılıyor, makineler bunu kaydediyor, sonra belli aralıklar ile bunların tutarlı olup olmadığını kontrol ediyor. Zaman isteyen bir süreç.</a:t>
            </a:r>
          </a:p>
          <a:p>
            <a:endParaRPr lang="tr-TR" dirty="0">
              <a:solidFill>
                <a:schemeClr val="bg1"/>
              </a:solidFill>
            </a:endParaRPr>
          </a:p>
          <a:p>
            <a:r>
              <a:rPr lang="tr-TR" dirty="0">
                <a:solidFill>
                  <a:schemeClr val="bg1"/>
                </a:solidFill>
              </a:rPr>
              <a:t> • Aynı zamanda enerji bakımından maliyetli. Merkezi bir sistemde olsa tek bir makine için harcayacağınız elektrik masrafını düşünün, bir de binlerce makinenin aynı bilgiyi tutmasından dolayı gerekecek enerjiyi</a:t>
            </a:r>
          </a:p>
        </p:txBody>
      </p:sp>
      <p:sp>
        <p:nvSpPr>
          <p:cNvPr id="5" name="Metin kutusu 4">
            <a:extLst>
              <a:ext uri="{FF2B5EF4-FFF2-40B4-BE49-F238E27FC236}">
                <a16:creationId xmlns:a16="http://schemas.microsoft.com/office/drawing/2014/main" id="{662A6A35-0BAE-45A5-8E46-19728E98C020}"/>
              </a:ext>
            </a:extLst>
          </p:cNvPr>
          <p:cNvSpPr txBox="1"/>
          <p:nvPr/>
        </p:nvSpPr>
        <p:spPr>
          <a:xfrm>
            <a:off x="331302" y="4946520"/>
            <a:ext cx="10628245" cy="923330"/>
          </a:xfrm>
          <a:prstGeom prst="rect">
            <a:avLst/>
          </a:prstGeom>
          <a:noFill/>
        </p:spPr>
        <p:txBody>
          <a:bodyPr wrap="square">
            <a:spAutoFit/>
          </a:bodyPr>
          <a:lstStyle/>
          <a:p>
            <a:r>
              <a:rPr lang="tr-TR" dirty="0">
                <a:solidFill>
                  <a:schemeClr val="bg1"/>
                </a:solidFill>
              </a:rPr>
              <a:t>• Bir yandan da oldukça geniş bir bilgi depolama alanına ihtiyacınız var. Bilginin toplam alanını bir makinede tuttuğunuzda gerekli olan depolama alanını düşünün, bir de aynı bilginin binlerce makinada tutulduğunda gerekli olan alanı… </a:t>
            </a:r>
          </a:p>
        </p:txBody>
      </p:sp>
    </p:spTree>
    <p:extLst>
      <p:ext uri="{BB962C8B-B14F-4D97-AF65-F5344CB8AC3E}">
        <p14:creationId xmlns:p14="http://schemas.microsoft.com/office/powerpoint/2010/main" val="3305502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EC6A4CAD-2352-4FA9-9168-B79079DB5D6B}"/>
              </a:ext>
            </a:extLst>
          </p:cNvPr>
          <p:cNvSpPr txBox="1"/>
          <p:nvPr/>
        </p:nvSpPr>
        <p:spPr>
          <a:xfrm>
            <a:off x="304799" y="217803"/>
            <a:ext cx="10601740" cy="5355312"/>
          </a:xfrm>
          <a:prstGeom prst="rect">
            <a:avLst/>
          </a:prstGeom>
          <a:noFill/>
        </p:spPr>
        <p:txBody>
          <a:bodyPr wrap="square">
            <a:spAutoFit/>
          </a:bodyPr>
          <a:lstStyle/>
          <a:p>
            <a:r>
              <a:rPr lang="tr-TR" dirty="0">
                <a:solidFill>
                  <a:schemeClr val="bg1"/>
                </a:solidFill>
              </a:rPr>
              <a:t>• Binlerce makinayı içeren bir sistemi düşündüğünüzde sistemin yavaş gelişeceğini de kabul etmeniz lazım. Öncelikle sistemi kurarken çok ince elemeli ve sık dokumalısınız. Merkezi bir veritabanı kurarken gerekli olan önlemleri zaten almanız lazım. Ama üzerine bir de binlerce makinenin bağlanacağı bir merkezi olmayan sistemin getireceği sıkıntılara da göğüs gerecek bir sistem olmalı bu.</a:t>
            </a:r>
          </a:p>
          <a:p>
            <a:endParaRPr lang="tr-TR" dirty="0">
              <a:solidFill>
                <a:schemeClr val="bg1"/>
              </a:solidFill>
            </a:endParaRPr>
          </a:p>
          <a:p>
            <a:endParaRPr lang="tr-TR" dirty="0">
              <a:solidFill>
                <a:schemeClr val="bg1"/>
              </a:solidFill>
            </a:endParaRPr>
          </a:p>
          <a:p>
            <a:r>
              <a:rPr lang="tr-TR" dirty="0">
                <a:solidFill>
                  <a:schemeClr val="bg1"/>
                </a:solidFill>
              </a:rPr>
              <a:t> • Keza, sistemi işletirken sonrasında yaptığınız yenilikler de sistem üzerindeki binlerce makina tarafından kabul edilmeli ve içselleştirilmeli. Sistem doğası gereği adem-i merkezi bir yapı olduğu için hiçbir makineye zorla bir dayatmada bulunamazsınız. Gönüllü olmalı bu iş. Dolayısıyla, yapacağınız her tür değişiklik geriye dönük olarak eski versiyonlarda da kullanılabilmeli. Bu da her yaptığınız değişikliğin tüm sistem tarafından toplu kabulünü oldukça yavaşlatan bir durum.</a:t>
            </a:r>
          </a:p>
          <a:p>
            <a:endParaRPr lang="tr-TR" dirty="0">
              <a:solidFill>
                <a:schemeClr val="bg1"/>
              </a:solidFill>
            </a:endParaRPr>
          </a:p>
          <a:p>
            <a:endParaRPr lang="tr-TR" dirty="0">
              <a:solidFill>
                <a:schemeClr val="bg1"/>
              </a:solidFill>
            </a:endParaRPr>
          </a:p>
          <a:p>
            <a:r>
              <a:rPr lang="tr-TR" dirty="0">
                <a:solidFill>
                  <a:schemeClr val="bg1"/>
                </a:solidFill>
              </a:rPr>
              <a:t> • Her bir Blockhain sistemi okyanus üzerinde yüzen birer ada gibi. Farklı teknoloji ve altyapılar kullanıyorlar. Birbirleri ile bir iletişimleri yok. Bir Blockchain üzerinde yapılan bir işlemin bir başka Blockhain üzerinde hükmü yok. Bir Blokchain’e dahil kullanıcı ya da madencilerin ellerindeki kripto paraları başka bir Blockchain’de kullanmaları (eğer bir kripto para borsasına gidip al-sat yapmıyorlar ise) mümkün değil. İşte bu nedenle Blockchain ancak gerekli olduğunda başvurulması gereken bir alan. O nedenle Blockchain üzerine yatırım yapmadan önce iyi düşünmekte fayda var, yoksa</a:t>
            </a:r>
          </a:p>
        </p:txBody>
      </p:sp>
    </p:spTree>
    <p:extLst>
      <p:ext uri="{BB962C8B-B14F-4D97-AF65-F5344CB8AC3E}">
        <p14:creationId xmlns:p14="http://schemas.microsoft.com/office/powerpoint/2010/main" val="1479796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961CA275-E66F-47A2-98E5-516A09957F1D}"/>
              </a:ext>
            </a:extLst>
          </p:cNvPr>
          <p:cNvSpPr txBox="1"/>
          <p:nvPr/>
        </p:nvSpPr>
        <p:spPr>
          <a:xfrm>
            <a:off x="185532" y="289099"/>
            <a:ext cx="9978886" cy="646331"/>
          </a:xfrm>
          <a:prstGeom prst="rect">
            <a:avLst/>
          </a:prstGeom>
          <a:noFill/>
        </p:spPr>
        <p:txBody>
          <a:bodyPr wrap="square">
            <a:spAutoFit/>
          </a:bodyPr>
          <a:lstStyle/>
          <a:p>
            <a:r>
              <a:rPr lang="de-DE" sz="3600" dirty="0">
                <a:solidFill>
                  <a:srgbClr val="FFFF00"/>
                </a:solidFill>
              </a:rPr>
              <a:t>Neden ve ne zaman Blockchain’e ihtiyaç duyulur?</a:t>
            </a:r>
            <a:endParaRPr lang="tr-TR" sz="3600" dirty="0">
              <a:solidFill>
                <a:srgbClr val="FFFF00"/>
              </a:solidFill>
            </a:endParaRPr>
          </a:p>
        </p:txBody>
      </p:sp>
      <p:sp>
        <p:nvSpPr>
          <p:cNvPr id="5" name="Metin kutusu 4">
            <a:extLst>
              <a:ext uri="{FF2B5EF4-FFF2-40B4-BE49-F238E27FC236}">
                <a16:creationId xmlns:a16="http://schemas.microsoft.com/office/drawing/2014/main" id="{25200C40-E4F5-4B1F-BF16-F604E946928E}"/>
              </a:ext>
            </a:extLst>
          </p:cNvPr>
          <p:cNvSpPr txBox="1"/>
          <p:nvPr/>
        </p:nvSpPr>
        <p:spPr>
          <a:xfrm>
            <a:off x="463826" y="1322769"/>
            <a:ext cx="6096000" cy="369332"/>
          </a:xfrm>
          <a:prstGeom prst="rect">
            <a:avLst/>
          </a:prstGeom>
          <a:noFill/>
        </p:spPr>
        <p:txBody>
          <a:bodyPr wrap="square">
            <a:spAutoFit/>
          </a:bodyPr>
          <a:lstStyle/>
          <a:p>
            <a:r>
              <a:rPr lang="tr-TR" dirty="0">
                <a:solidFill>
                  <a:srgbClr val="00B0F0"/>
                </a:solidFill>
              </a:rPr>
              <a:t>Merkezi otoriteye ya da aracıya güvensizlik</a:t>
            </a:r>
          </a:p>
        </p:txBody>
      </p:sp>
      <p:sp>
        <p:nvSpPr>
          <p:cNvPr id="7" name="Metin kutusu 6">
            <a:extLst>
              <a:ext uri="{FF2B5EF4-FFF2-40B4-BE49-F238E27FC236}">
                <a16:creationId xmlns:a16="http://schemas.microsoft.com/office/drawing/2014/main" id="{30398254-79DF-400B-8DF9-E7AE794D596A}"/>
              </a:ext>
            </a:extLst>
          </p:cNvPr>
          <p:cNvSpPr txBox="1"/>
          <p:nvPr/>
        </p:nvSpPr>
        <p:spPr>
          <a:xfrm>
            <a:off x="530087" y="1894774"/>
            <a:ext cx="6162261" cy="369332"/>
          </a:xfrm>
          <a:prstGeom prst="rect">
            <a:avLst/>
          </a:prstGeom>
          <a:noFill/>
        </p:spPr>
        <p:txBody>
          <a:bodyPr wrap="square">
            <a:spAutoFit/>
          </a:bodyPr>
          <a:lstStyle/>
          <a:p>
            <a:r>
              <a:rPr lang="tr-TR" dirty="0">
                <a:solidFill>
                  <a:srgbClr val="00B0F0"/>
                </a:solidFill>
              </a:rPr>
              <a:t>Aracının maliyeti</a:t>
            </a:r>
          </a:p>
        </p:txBody>
      </p:sp>
      <p:sp>
        <p:nvSpPr>
          <p:cNvPr id="9" name="Metin kutusu 8">
            <a:extLst>
              <a:ext uri="{FF2B5EF4-FFF2-40B4-BE49-F238E27FC236}">
                <a16:creationId xmlns:a16="http://schemas.microsoft.com/office/drawing/2014/main" id="{88D59B91-05DA-4195-971A-7B9F8327E03D}"/>
              </a:ext>
            </a:extLst>
          </p:cNvPr>
          <p:cNvSpPr txBox="1"/>
          <p:nvPr/>
        </p:nvSpPr>
        <p:spPr>
          <a:xfrm>
            <a:off x="463826" y="2466779"/>
            <a:ext cx="6096000" cy="369332"/>
          </a:xfrm>
          <a:prstGeom prst="rect">
            <a:avLst/>
          </a:prstGeom>
          <a:noFill/>
        </p:spPr>
        <p:txBody>
          <a:bodyPr wrap="square">
            <a:spAutoFit/>
          </a:bodyPr>
          <a:lstStyle/>
          <a:p>
            <a:r>
              <a:rPr lang="tr-TR" dirty="0">
                <a:solidFill>
                  <a:srgbClr val="00B0F0"/>
                </a:solidFill>
              </a:rPr>
              <a:t>Aracılardan bağımsızlık isteği</a:t>
            </a:r>
          </a:p>
        </p:txBody>
      </p:sp>
      <p:sp>
        <p:nvSpPr>
          <p:cNvPr id="11" name="Metin kutusu 10">
            <a:extLst>
              <a:ext uri="{FF2B5EF4-FFF2-40B4-BE49-F238E27FC236}">
                <a16:creationId xmlns:a16="http://schemas.microsoft.com/office/drawing/2014/main" id="{314627EC-4D56-473F-A447-C6964C599C8D}"/>
              </a:ext>
            </a:extLst>
          </p:cNvPr>
          <p:cNvSpPr txBox="1"/>
          <p:nvPr/>
        </p:nvSpPr>
        <p:spPr>
          <a:xfrm>
            <a:off x="463826" y="3062980"/>
            <a:ext cx="8772939" cy="369332"/>
          </a:xfrm>
          <a:prstGeom prst="rect">
            <a:avLst/>
          </a:prstGeom>
          <a:noFill/>
        </p:spPr>
        <p:txBody>
          <a:bodyPr wrap="square">
            <a:spAutoFit/>
          </a:bodyPr>
          <a:lstStyle/>
          <a:p>
            <a:r>
              <a:rPr lang="tr-TR" dirty="0">
                <a:solidFill>
                  <a:srgbClr val="00B0F0"/>
                </a:solidFill>
              </a:rPr>
              <a:t>Aracının hantal yapısı</a:t>
            </a:r>
          </a:p>
        </p:txBody>
      </p:sp>
      <p:pic>
        <p:nvPicPr>
          <p:cNvPr id="14" name="Resim 13">
            <a:extLst>
              <a:ext uri="{FF2B5EF4-FFF2-40B4-BE49-F238E27FC236}">
                <a16:creationId xmlns:a16="http://schemas.microsoft.com/office/drawing/2014/main" id="{02FD6430-9BA2-4CBF-9BA6-74189C2FC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886" y="3223450"/>
            <a:ext cx="5261113" cy="3634549"/>
          </a:xfrm>
          <a:prstGeom prst="rect">
            <a:avLst/>
          </a:prstGeom>
        </p:spPr>
      </p:pic>
      <p:sp>
        <p:nvSpPr>
          <p:cNvPr id="15" name="Ok: Sağ 14">
            <a:extLst>
              <a:ext uri="{FF2B5EF4-FFF2-40B4-BE49-F238E27FC236}">
                <a16:creationId xmlns:a16="http://schemas.microsoft.com/office/drawing/2014/main" id="{612E7550-48A5-4AB3-A571-227120C98B41}"/>
              </a:ext>
            </a:extLst>
          </p:cNvPr>
          <p:cNvSpPr/>
          <p:nvPr/>
        </p:nvSpPr>
        <p:spPr>
          <a:xfrm>
            <a:off x="4850295" y="4342897"/>
            <a:ext cx="2014331" cy="1241527"/>
          </a:xfrm>
          <a:prstGeom prst="right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BİLGİ</a:t>
            </a:r>
          </a:p>
        </p:txBody>
      </p:sp>
    </p:spTree>
    <p:extLst>
      <p:ext uri="{BB962C8B-B14F-4D97-AF65-F5344CB8AC3E}">
        <p14:creationId xmlns:p14="http://schemas.microsoft.com/office/powerpoint/2010/main" val="1947106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57E81F8-589E-4825-A544-C431352F0B43}"/>
              </a:ext>
            </a:extLst>
          </p:cNvPr>
          <p:cNvSpPr txBox="1"/>
          <p:nvPr/>
        </p:nvSpPr>
        <p:spPr>
          <a:xfrm>
            <a:off x="595745" y="335846"/>
            <a:ext cx="10543309" cy="4708981"/>
          </a:xfrm>
          <a:prstGeom prst="rect">
            <a:avLst/>
          </a:prstGeom>
          <a:noFill/>
        </p:spPr>
        <p:txBody>
          <a:bodyPr wrap="square">
            <a:spAutoFit/>
          </a:bodyPr>
          <a:lstStyle/>
          <a:p>
            <a:pPr algn="l" fontAlgn="base"/>
            <a:r>
              <a:rPr lang="tr-TR" sz="2000" b="0" i="0" dirty="0">
                <a:solidFill>
                  <a:schemeClr val="bg1"/>
                </a:solidFill>
                <a:effectLst/>
                <a:latin typeface="Barlow" panose="00000500000000000000" pitchFamily="2" charset="-94"/>
              </a:rPr>
              <a:t>Teknolojik aletlere erişim durumlarına göre internet ortamında tüketim ağına katılan kullanıcılar, zamanla üretim konusunda da paydaş olmaya başladılar. Enformasyon çağı olarak adlandırılan bu bilgiye dayalı ortamda bütün kullanıcılar aynı anda üretici konumuna geçince gerek mali açıdan gerekse teknik anlamda geniş kapsamlı bir ekosistem oluştu. Bu ekosistem dahilinde internet ortamında oluşturdukları Avatarlar üzerinden kendini tanımlamaya başlayan internet kullanıcıları, Metaverse’ü geri dönüşsüz bir biçimde ortaya koymuş oldu.</a:t>
            </a:r>
          </a:p>
          <a:p>
            <a:pPr algn="l" fontAlgn="base"/>
            <a:endParaRPr lang="tr-TR" sz="2000" b="0" i="0" dirty="0">
              <a:solidFill>
                <a:schemeClr val="bg1"/>
              </a:solidFill>
              <a:effectLst/>
              <a:latin typeface="Barlow" panose="00000500000000000000" pitchFamily="2" charset="-94"/>
            </a:endParaRPr>
          </a:p>
          <a:p>
            <a:pPr algn="l" fontAlgn="base"/>
            <a:r>
              <a:rPr lang="tr-TR" sz="2000" b="0" i="0" dirty="0">
                <a:solidFill>
                  <a:schemeClr val="bg1"/>
                </a:solidFill>
                <a:effectLst/>
                <a:latin typeface="Barlow" panose="00000500000000000000" pitchFamily="2" charset="-94"/>
              </a:rPr>
              <a:t>Metaverse’ün sınırları ortadan kaldıran dünyasına doğru yol alırken internet ortamında sanal kimliklerin oluşturulduğu en etkili platformların başında Facebook gelmektedir. Sosyal medya mecraları üzerinde en geniş kitlelere hitap eden farklı platformları da bünyesine alan Facebook şirketinin sahibi Mark Zuckerberg, geçtiğimiz günlerde şirketin adın Meta olarak değiştirdi. Bu değişimin ardından yaptığı açılamalarla da resmen Metaverse dünyasında yerini ayırttığını ve çalışmalara başladıklarını ifade etmiş oldu. Metaverse’ün sahipliğine dair daha detaylı bir yorumum olacak. Ama öncesinde bu evrenin oyunlaşmasına ve bilim kurguda ifade ediliş tarzına değineceğim.</a:t>
            </a:r>
          </a:p>
        </p:txBody>
      </p:sp>
    </p:spTree>
    <p:extLst>
      <p:ext uri="{BB962C8B-B14F-4D97-AF65-F5344CB8AC3E}">
        <p14:creationId xmlns:p14="http://schemas.microsoft.com/office/powerpoint/2010/main" val="1707577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601F57D-B01F-4768-8F4E-65B3821161B7}"/>
              </a:ext>
            </a:extLst>
          </p:cNvPr>
          <p:cNvSpPr txBox="1"/>
          <p:nvPr/>
        </p:nvSpPr>
        <p:spPr>
          <a:xfrm>
            <a:off x="159026" y="794413"/>
            <a:ext cx="11264348" cy="3631763"/>
          </a:xfrm>
          <a:prstGeom prst="rect">
            <a:avLst/>
          </a:prstGeom>
          <a:noFill/>
        </p:spPr>
        <p:txBody>
          <a:bodyPr wrap="square">
            <a:spAutoFit/>
          </a:bodyPr>
          <a:lstStyle/>
          <a:p>
            <a:r>
              <a:rPr lang="tr-TR" sz="3200" dirty="0">
                <a:solidFill>
                  <a:srgbClr val="FFFF00"/>
                </a:solidFill>
              </a:rPr>
              <a:t>Peki Blockhain sorunlara karşı panzehir geliştirebiliyor mu?</a:t>
            </a:r>
          </a:p>
          <a:p>
            <a:r>
              <a:rPr lang="tr-TR" dirty="0">
                <a:solidFill>
                  <a:schemeClr val="bg1"/>
                </a:solidFill>
              </a:rPr>
              <a:t>Hantal olması, çok enerji harcaması, geniş bilgi depolama ihtiyacı, güvenlik açıkları olma ihtimali gibi… Peki Blockchain üzerine çalışanlar bu sorunlara bakıp “kader işte yapacak bir şey yok” mu diyorlar? Elbette hayır. Hızlıca bir bakalım arı kovanı gibi çalışan geliştiricilerin yaptıklarına:</a:t>
            </a:r>
          </a:p>
          <a:p>
            <a:endParaRPr lang="tr-TR" dirty="0">
              <a:solidFill>
                <a:schemeClr val="bg1"/>
              </a:solidFill>
            </a:endParaRPr>
          </a:p>
          <a:p>
            <a:r>
              <a:rPr lang="tr-TR" sz="2000" dirty="0">
                <a:solidFill>
                  <a:srgbClr val="00B0F0"/>
                </a:solidFill>
              </a:rPr>
              <a:t> • Hantal yapı: </a:t>
            </a:r>
            <a:r>
              <a:rPr lang="tr-TR" dirty="0">
                <a:solidFill>
                  <a:schemeClr val="bg1"/>
                </a:solidFill>
              </a:rPr>
              <a:t>Blockchain içinde eğer hantal yapıyı hızlandırmak istiyorsanız, özel Blockchain yapıları kurmak en efektif yöntem. Sisteme giriş çıkışların denetlendiği ya da izne tabi olduğu, yapılan geliştirmelerin makineler tarafından kısmen “zorunlu” tutulduğu yapılar. Halka açık Blockchain yapıları, özel kurulmuş benzerlerini güvenlik ve şeffaflık anlamında zayıf bulduklarını da belirtmek lazım. Ancak her iş ya da her konuda illa tamamıyla şeffaf bir yapı kurmak o kadar da zorunlu değil. Tamam eğer konu bir kripto para ise yani bir değer atfedecek iseniz o zaman güvenlik ve şeffaflıktan bıktıracak kadar hassas olabilirsiniz ama diğer kimi sektörlerde belki o kadar uç noktalara gitmeyecek ama çok daha pratik ve esnek çözümler ile ilerleyebilirsiniz.</a:t>
            </a:r>
          </a:p>
        </p:txBody>
      </p:sp>
      <p:sp>
        <p:nvSpPr>
          <p:cNvPr id="5" name="Metin kutusu 4">
            <a:extLst>
              <a:ext uri="{FF2B5EF4-FFF2-40B4-BE49-F238E27FC236}">
                <a16:creationId xmlns:a16="http://schemas.microsoft.com/office/drawing/2014/main" id="{28909854-67F9-4D5A-9142-9577CBED7496}"/>
              </a:ext>
            </a:extLst>
          </p:cNvPr>
          <p:cNvSpPr txBox="1"/>
          <p:nvPr/>
        </p:nvSpPr>
        <p:spPr>
          <a:xfrm>
            <a:off x="265043" y="4704472"/>
            <a:ext cx="11158331" cy="1508105"/>
          </a:xfrm>
          <a:prstGeom prst="rect">
            <a:avLst/>
          </a:prstGeom>
          <a:noFill/>
        </p:spPr>
        <p:txBody>
          <a:bodyPr wrap="square">
            <a:spAutoFit/>
          </a:bodyPr>
          <a:lstStyle/>
          <a:p>
            <a:r>
              <a:rPr lang="tr-TR" sz="2000" dirty="0">
                <a:solidFill>
                  <a:srgbClr val="00B0F0"/>
                </a:solidFill>
              </a:rPr>
              <a:t>• Enerji harcama: </a:t>
            </a:r>
            <a:r>
              <a:rPr lang="tr-TR" dirty="0">
                <a:solidFill>
                  <a:schemeClr val="bg1"/>
                </a:solidFill>
              </a:rPr>
              <a:t>Özellikle Bitcoin Blockchain mimarisini kullanan yapılar için kullanılan sistemin çok enerji harcadığı ile ilgili eleştiriler konusunda Bitcoin geliştiricilerinin bir hamle yapmasını beklemek hayal. Zira onlar bu enerji harcamanın sistemin kendi güvenliğini korumak (dış ataklara karşı) için elzem olduğunu düşünüyorlar. Ancak diğer başka Blockchain yapıları gerek Proof-of-Stake gerekse başka tür çalışma kuralları kurarak enerji sorununu çoktan hallettiler bile.</a:t>
            </a:r>
          </a:p>
        </p:txBody>
      </p:sp>
    </p:spTree>
    <p:extLst>
      <p:ext uri="{BB962C8B-B14F-4D97-AF65-F5344CB8AC3E}">
        <p14:creationId xmlns:p14="http://schemas.microsoft.com/office/powerpoint/2010/main" val="969419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0DDB8BB-A929-490A-8942-75F00918C935}"/>
              </a:ext>
            </a:extLst>
          </p:cNvPr>
          <p:cNvSpPr txBox="1"/>
          <p:nvPr/>
        </p:nvSpPr>
        <p:spPr>
          <a:xfrm>
            <a:off x="530087" y="616158"/>
            <a:ext cx="10522226" cy="3970318"/>
          </a:xfrm>
          <a:prstGeom prst="rect">
            <a:avLst/>
          </a:prstGeom>
          <a:noFill/>
        </p:spPr>
        <p:txBody>
          <a:bodyPr wrap="square">
            <a:spAutoFit/>
          </a:bodyPr>
          <a:lstStyle/>
          <a:p>
            <a:r>
              <a:rPr lang="tr-TR" dirty="0">
                <a:solidFill>
                  <a:schemeClr val="bg1"/>
                </a:solidFill>
              </a:rPr>
              <a:t>•</a:t>
            </a:r>
            <a:r>
              <a:rPr lang="tr-TR" dirty="0">
                <a:solidFill>
                  <a:srgbClr val="00B0F0"/>
                </a:solidFill>
              </a:rPr>
              <a:t> Geniş depolama ihtiyacı: </a:t>
            </a:r>
            <a:r>
              <a:rPr lang="tr-TR" dirty="0">
                <a:solidFill>
                  <a:schemeClr val="bg1"/>
                </a:solidFill>
              </a:rPr>
              <a:t>Yine özellikle Bitcoin özelinde en çok yapılan eleştirilerden biri işlemlerin tamamının şeffaf bir şekilde sistemde ve her makinede tutulması nedeniyle çok ciddi bir depolama ihtiyacının olması. Yine Bitcoin’de değil ama alternatif yapılarda bunun da çözümü bulunmuş durumda. Örneğin bütün işlemlerin detaylarını tutmak yerine sadece ana başlıklarını tutmak, bilgilerin sıkıştırmak için gelişmiş öğütme mekanizmalarından yararlanmak bunların birkaçı. Bunun yanında gerekli depolama ihtiyacını her bir makinede tutmak yerine şifreleme sistemleri kullanarak bir bilgiyi birkaç makineye paylaştırmak da benzer çözümlerden biri. </a:t>
            </a:r>
          </a:p>
          <a:p>
            <a:endParaRPr lang="tr-TR" dirty="0">
              <a:solidFill>
                <a:schemeClr val="bg1"/>
              </a:solidFill>
            </a:endParaRPr>
          </a:p>
          <a:p>
            <a:r>
              <a:rPr lang="tr-TR" dirty="0">
                <a:solidFill>
                  <a:schemeClr val="bg1"/>
                </a:solidFill>
              </a:rPr>
              <a:t>• </a:t>
            </a:r>
            <a:r>
              <a:rPr lang="tr-TR" dirty="0">
                <a:solidFill>
                  <a:srgbClr val="00B0F0"/>
                </a:solidFill>
              </a:rPr>
              <a:t>Uyumluluk ve sürdürülebilirlik: </a:t>
            </a:r>
            <a:r>
              <a:rPr lang="tr-TR" dirty="0">
                <a:solidFill>
                  <a:schemeClr val="bg1"/>
                </a:solidFill>
              </a:rPr>
              <a:t>Birbirinden farklı yapıdaki Blockchain sistemlerinin birbirleri ile konuşabilmeleri için yapılan pek çok çalışma var. Bundan birkaç yıl önce çalışmaya başlayan Polkadot68 ve 2018 yılı başlarında sansasyon yaratan Cosmos69 bu tip çalışmalardan sadece birkaçı. Belki hiçbir zaman tam bir entegrasyon olmasa da, yeni teknolojilerin birbirleri ile hiçbir iletişimi olmayan geçmişteki silo yapılara (Kaç kredi kartı taşıyorsunuz örneğin? Gerçekten gerek var mı bu kadar karta?) oranla çok daha ilişkili olacakları kesin…</a:t>
            </a:r>
          </a:p>
        </p:txBody>
      </p:sp>
    </p:spTree>
    <p:extLst>
      <p:ext uri="{BB962C8B-B14F-4D97-AF65-F5344CB8AC3E}">
        <p14:creationId xmlns:p14="http://schemas.microsoft.com/office/powerpoint/2010/main" val="2120003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CD16523-C4E2-437D-BE7D-338B1E603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303" y="286351"/>
            <a:ext cx="6125430" cy="3791479"/>
          </a:xfrm>
          <a:prstGeom prst="rect">
            <a:avLst/>
          </a:prstGeom>
        </p:spPr>
      </p:pic>
      <p:sp>
        <p:nvSpPr>
          <p:cNvPr id="4" name="Metin kutusu 3">
            <a:extLst>
              <a:ext uri="{FF2B5EF4-FFF2-40B4-BE49-F238E27FC236}">
                <a16:creationId xmlns:a16="http://schemas.microsoft.com/office/drawing/2014/main" id="{1122BD5B-AF87-4EE7-A2A9-3BEBF95EC799}"/>
              </a:ext>
            </a:extLst>
          </p:cNvPr>
          <p:cNvSpPr txBox="1"/>
          <p:nvPr/>
        </p:nvSpPr>
        <p:spPr>
          <a:xfrm>
            <a:off x="1399310" y="4322617"/>
            <a:ext cx="8873592" cy="1754326"/>
          </a:xfrm>
          <a:prstGeom prst="rect">
            <a:avLst/>
          </a:prstGeom>
          <a:noFill/>
        </p:spPr>
        <p:txBody>
          <a:bodyPr wrap="square" rtlCol="0">
            <a:spAutoFit/>
          </a:bodyPr>
          <a:lstStyle/>
          <a:p>
            <a:r>
              <a:rPr lang="tr-TR" sz="5400" dirty="0">
                <a:solidFill>
                  <a:srgbClr val="FFCC99"/>
                </a:solidFill>
                <a:latin typeface="Algerian" panose="04020705040A02060702" pitchFamily="82" charset="0"/>
              </a:rPr>
              <a:t>DEĞİŞEN GİRİŞİMCİLİK VE YATIRIMCILIK</a:t>
            </a:r>
          </a:p>
        </p:txBody>
      </p:sp>
    </p:spTree>
    <p:extLst>
      <p:ext uri="{BB962C8B-B14F-4D97-AF65-F5344CB8AC3E}">
        <p14:creationId xmlns:p14="http://schemas.microsoft.com/office/powerpoint/2010/main" val="3218226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9350B417-85FD-4C69-A122-466D4CDA5B81}"/>
              </a:ext>
            </a:extLst>
          </p:cNvPr>
          <p:cNvSpPr txBox="1"/>
          <p:nvPr/>
        </p:nvSpPr>
        <p:spPr>
          <a:xfrm>
            <a:off x="803565" y="334879"/>
            <a:ext cx="9268690" cy="584775"/>
          </a:xfrm>
          <a:prstGeom prst="rect">
            <a:avLst/>
          </a:prstGeom>
          <a:noFill/>
        </p:spPr>
        <p:txBody>
          <a:bodyPr wrap="square">
            <a:spAutoFit/>
          </a:bodyPr>
          <a:lstStyle/>
          <a:p>
            <a:r>
              <a:rPr lang="tr-TR" sz="3200" dirty="0">
                <a:solidFill>
                  <a:srgbClr val="FFFF00"/>
                </a:solidFill>
              </a:rPr>
              <a:t>Klasik anlamda ‘Girişimcilik ve Yatırımcılık’ nasıl idi?</a:t>
            </a:r>
          </a:p>
        </p:txBody>
      </p:sp>
      <p:sp>
        <p:nvSpPr>
          <p:cNvPr id="5" name="Metin kutusu 4">
            <a:extLst>
              <a:ext uri="{FF2B5EF4-FFF2-40B4-BE49-F238E27FC236}">
                <a16:creationId xmlns:a16="http://schemas.microsoft.com/office/drawing/2014/main" id="{2BF0929F-86BE-4CE4-AE97-9442C4CEA94A}"/>
              </a:ext>
            </a:extLst>
          </p:cNvPr>
          <p:cNvSpPr txBox="1"/>
          <p:nvPr/>
        </p:nvSpPr>
        <p:spPr>
          <a:xfrm>
            <a:off x="706580" y="1194183"/>
            <a:ext cx="10404765" cy="1477328"/>
          </a:xfrm>
          <a:prstGeom prst="rect">
            <a:avLst/>
          </a:prstGeom>
          <a:noFill/>
        </p:spPr>
        <p:txBody>
          <a:bodyPr wrap="square">
            <a:spAutoFit/>
          </a:bodyPr>
          <a:lstStyle/>
          <a:p>
            <a:r>
              <a:rPr lang="tr-TR" dirty="0">
                <a:solidFill>
                  <a:schemeClr val="bg1"/>
                </a:solidFill>
              </a:rPr>
              <a:t>Bir grup kafadar bir araya gelirler (ya da bir kişi fark etmez). Bir fikir ortaya atarlar. Sonra bu fikir üzerinde kafa yormaya başlarlar. Fikri geliştirir, bu fikir üzerinden bir katma değer yaratmaya başlarlar. Bir noktada daha fazla katma değer yaratabilmek için dışarıdan birilerinin katkılarına ihtiyaç duyarlar. Örneğin, ekibi büyütmek (ki daha fazla iş ortaya çıkarsınlar), şehir şehir gezmek (ki yeni müşteri bulsunlar), bir ofis kiralamak (ki ekibi bir arada tutsunlar ve verimli çalışsınlar) …</a:t>
            </a:r>
          </a:p>
        </p:txBody>
      </p:sp>
      <p:sp>
        <p:nvSpPr>
          <p:cNvPr id="7" name="Metin kutusu 6">
            <a:extLst>
              <a:ext uri="{FF2B5EF4-FFF2-40B4-BE49-F238E27FC236}">
                <a16:creationId xmlns:a16="http://schemas.microsoft.com/office/drawing/2014/main" id="{44AFE3C8-35F5-4FBB-8CCC-53CE0417EB40}"/>
              </a:ext>
            </a:extLst>
          </p:cNvPr>
          <p:cNvSpPr txBox="1"/>
          <p:nvPr/>
        </p:nvSpPr>
        <p:spPr>
          <a:xfrm>
            <a:off x="706580" y="2671511"/>
            <a:ext cx="10099962" cy="923330"/>
          </a:xfrm>
          <a:prstGeom prst="rect">
            <a:avLst/>
          </a:prstGeom>
          <a:noFill/>
        </p:spPr>
        <p:txBody>
          <a:bodyPr wrap="square">
            <a:spAutoFit/>
          </a:bodyPr>
          <a:lstStyle/>
          <a:p>
            <a:r>
              <a:rPr lang="tr-TR" dirty="0">
                <a:solidFill>
                  <a:schemeClr val="bg1"/>
                </a:solidFill>
              </a:rPr>
              <a:t>Yatırımcılar önce girişimcilerin o ana kadar yaptıklarını inceler, sonra ne planladıklarına bakar ve ileride vereceği bu paraya hatırı sayılır bir karşılık alabileceğine inanır ise yatırımcılara para verirler. Karşılığında da kurdukları şirketin bir kısım hissesini alırlar.</a:t>
            </a:r>
          </a:p>
        </p:txBody>
      </p:sp>
      <p:pic>
        <p:nvPicPr>
          <p:cNvPr id="10" name="Resim 9">
            <a:extLst>
              <a:ext uri="{FF2B5EF4-FFF2-40B4-BE49-F238E27FC236}">
                <a16:creationId xmlns:a16="http://schemas.microsoft.com/office/drawing/2014/main" id="{985FD46A-EC9A-4A9C-9EF7-D28CAA044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108" y="3429001"/>
            <a:ext cx="5915892" cy="3429000"/>
          </a:xfrm>
          <a:prstGeom prst="rect">
            <a:avLst/>
          </a:prstGeom>
        </p:spPr>
      </p:pic>
      <p:graphicFrame>
        <p:nvGraphicFramePr>
          <p:cNvPr id="11" name="Diyagram 10">
            <a:extLst>
              <a:ext uri="{FF2B5EF4-FFF2-40B4-BE49-F238E27FC236}">
                <a16:creationId xmlns:a16="http://schemas.microsoft.com/office/drawing/2014/main" id="{77AE833A-6DF5-4D61-B459-7A33EF5DE912}"/>
              </a:ext>
            </a:extLst>
          </p:cNvPr>
          <p:cNvGraphicFramePr/>
          <p:nvPr>
            <p:extLst>
              <p:ext uri="{D42A27DB-BD31-4B8C-83A1-F6EECF244321}">
                <p14:modId xmlns:p14="http://schemas.microsoft.com/office/powerpoint/2010/main" val="1759106631"/>
              </p:ext>
            </p:extLst>
          </p:nvPr>
        </p:nvGraphicFramePr>
        <p:xfrm>
          <a:off x="1385458" y="4148839"/>
          <a:ext cx="4530435" cy="2464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7213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47ACA9EF-2FFF-4218-8CE7-36EB1D62084D}"/>
              </a:ext>
            </a:extLst>
          </p:cNvPr>
          <p:cNvSpPr txBox="1"/>
          <p:nvPr/>
        </p:nvSpPr>
        <p:spPr>
          <a:xfrm>
            <a:off x="457201" y="196795"/>
            <a:ext cx="3768436" cy="5940088"/>
          </a:xfrm>
          <a:prstGeom prst="rect">
            <a:avLst/>
          </a:prstGeom>
          <a:noFill/>
        </p:spPr>
        <p:txBody>
          <a:bodyPr wrap="square">
            <a:spAutoFit/>
          </a:bodyPr>
          <a:lstStyle/>
          <a:p>
            <a:r>
              <a:rPr lang="tr-TR" sz="2000" dirty="0">
                <a:solidFill>
                  <a:schemeClr val="bg1"/>
                </a:solidFill>
              </a:rPr>
              <a:t>Burada tüm bu katma değerin merkezinde tek bir yapı var-girişimciler, şirketleri ve yatırımcıları. Şirket belli bir büyüklüğe ulaşınca da yatırımlarını halka arz ediyorlar .Bu, bugün gördüğümüz birçok girişimde, özellikle bizim konumuz olan Web 2.0 dediğimiz 90’ların başından itibaren internette kurulan merkeziyetçi tüm şirketlerde bu şekilde oldu. Facebook Mark Zuckerberg’in fikri olarak çıktı ve Mark hala şirketin tüm karar mekanizmalarından tek başına karar hakkına sahip. Google Sergey Brin ve Larry Page, Amazon Jeff Bezos tarafından kuruldu ve hala onlar tarafından yönetiliyor</a:t>
            </a:r>
          </a:p>
        </p:txBody>
      </p:sp>
      <p:pic>
        <p:nvPicPr>
          <p:cNvPr id="5" name="Resim 4">
            <a:extLst>
              <a:ext uri="{FF2B5EF4-FFF2-40B4-BE49-F238E27FC236}">
                <a16:creationId xmlns:a16="http://schemas.microsoft.com/office/drawing/2014/main" id="{4DABC9A0-DC14-4439-80B1-E7AEED294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219" y="-1"/>
            <a:ext cx="4211782" cy="3244993"/>
          </a:xfrm>
          <a:prstGeom prst="rect">
            <a:avLst/>
          </a:prstGeom>
        </p:spPr>
      </p:pic>
      <p:pic>
        <p:nvPicPr>
          <p:cNvPr id="7" name="Resim 6">
            <a:extLst>
              <a:ext uri="{FF2B5EF4-FFF2-40B4-BE49-F238E27FC236}">
                <a16:creationId xmlns:a16="http://schemas.microsoft.com/office/drawing/2014/main" id="{B4286CFD-61C4-441D-ABAC-267269491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836" y="3244993"/>
            <a:ext cx="6747164" cy="3522705"/>
          </a:xfrm>
          <a:prstGeom prst="rect">
            <a:avLst/>
          </a:prstGeom>
        </p:spPr>
      </p:pic>
      <p:pic>
        <p:nvPicPr>
          <p:cNvPr id="11" name="Resim 10">
            <a:extLst>
              <a:ext uri="{FF2B5EF4-FFF2-40B4-BE49-F238E27FC236}">
                <a16:creationId xmlns:a16="http://schemas.microsoft.com/office/drawing/2014/main" id="{B329217E-EC23-4581-B832-EC3F08EB0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9091" y="0"/>
            <a:ext cx="3616036" cy="3244993"/>
          </a:xfrm>
          <a:prstGeom prst="rect">
            <a:avLst/>
          </a:prstGeom>
        </p:spPr>
      </p:pic>
    </p:spTree>
    <p:extLst>
      <p:ext uri="{BB962C8B-B14F-4D97-AF65-F5344CB8AC3E}">
        <p14:creationId xmlns:p14="http://schemas.microsoft.com/office/powerpoint/2010/main" val="4216429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9D69F744-CC57-4652-B028-477617BAC009}"/>
              </a:ext>
            </a:extLst>
          </p:cNvPr>
          <p:cNvSpPr txBox="1"/>
          <p:nvPr/>
        </p:nvSpPr>
        <p:spPr>
          <a:xfrm>
            <a:off x="360218" y="168763"/>
            <a:ext cx="10834255" cy="1354217"/>
          </a:xfrm>
          <a:prstGeom prst="rect">
            <a:avLst/>
          </a:prstGeom>
          <a:noFill/>
        </p:spPr>
        <p:txBody>
          <a:bodyPr wrap="square">
            <a:spAutoFit/>
          </a:bodyPr>
          <a:lstStyle/>
          <a:p>
            <a:r>
              <a:rPr lang="tr-TR" sz="3200" dirty="0">
                <a:solidFill>
                  <a:srgbClr val="FFFF00"/>
                </a:solidFill>
              </a:rPr>
              <a:t>Yeni anlamıyla ‘Girişimcilik ve Yatırımcılık’ nasıl yapılıyor peki?</a:t>
            </a:r>
          </a:p>
          <a:p>
            <a:r>
              <a:rPr lang="tr-TR" sz="3200" dirty="0">
                <a:solidFill>
                  <a:srgbClr val="FFFF00"/>
                </a:solidFill>
              </a:rPr>
              <a:t> </a:t>
            </a:r>
            <a:r>
              <a:rPr lang="tr-TR" dirty="0">
                <a:solidFill>
                  <a:schemeClr val="bg1"/>
                </a:solidFill>
              </a:rPr>
              <a:t>Ancak Web 3.0 ile gelen yeni merkezi olmayan oluşumlarda bu yapı tamamen değişiyor! Zira burada kurulan sistem bir şirket değil, bir ekosistem…</a:t>
            </a:r>
          </a:p>
        </p:txBody>
      </p:sp>
      <p:sp>
        <p:nvSpPr>
          <p:cNvPr id="5" name="Metin kutusu 4">
            <a:extLst>
              <a:ext uri="{FF2B5EF4-FFF2-40B4-BE49-F238E27FC236}">
                <a16:creationId xmlns:a16="http://schemas.microsoft.com/office/drawing/2014/main" id="{8EDD988F-AFC2-4423-ADBA-4DE999894277}"/>
              </a:ext>
            </a:extLst>
          </p:cNvPr>
          <p:cNvSpPr txBox="1"/>
          <p:nvPr/>
        </p:nvSpPr>
        <p:spPr>
          <a:xfrm>
            <a:off x="360219" y="1582341"/>
            <a:ext cx="5333999" cy="5324535"/>
          </a:xfrm>
          <a:prstGeom prst="rect">
            <a:avLst/>
          </a:prstGeom>
          <a:noFill/>
        </p:spPr>
        <p:txBody>
          <a:bodyPr wrap="square">
            <a:spAutoFit/>
          </a:bodyPr>
          <a:lstStyle/>
          <a:p>
            <a:r>
              <a:rPr lang="tr-TR" sz="2000" dirty="0">
                <a:solidFill>
                  <a:schemeClr val="bg1"/>
                </a:solidFill>
              </a:rPr>
              <a:t>Sistemde tek bir merkezden ziyade kontrolün her tarafa dağıldığı bir yapı getiriyorlar ve bunu başarmak için de şifreli bir mekanizma ile kişiye duyulacak güvene olan ihtiyacı ortadan kaldırıyorlar. Klasik anlamda girişimlerde, bir girişim başarılı olduğunda ortaya çıkan katma değerinin tamamına (ki bu şirket değeri ile ölçülebilir) girişimci ve yatırımcı sahip oluyordu. Bir de belki verilen hisse opsiyonları sayesinde bir kısım çalışan, o kadar. Şimdi ise yukarıda bahsettiğimiz felsefeye paralel olarak, fikrin gelişmesine katkıda bulunan dış geliştiriciler, sistemin çalışmasına yardımcı olan bağımsız dış kaynaklar, hatta son kullanıcılar da yaratılan bu katma değerden pay alıyorlar. Yani gücün yanında getirinin paylaşımı da artık daha demokratik oluyor.</a:t>
            </a:r>
          </a:p>
        </p:txBody>
      </p:sp>
      <p:pic>
        <p:nvPicPr>
          <p:cNvPr id="8" name="Resim 7">
            <a:extLst>
              <a:ext uri="{FF2B5EF4-FFF2-40B4-BE49-F238E27FC236}">
                <a16:creationId xmlns:a16="http://schemas.microsoft.com/office/drawing/2014/main" id="{93A8B025-EB97-4A4A-88FA-93B1105FB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745" y="1355237"/>
            <a:ext cx="6262255" cy="5334000"/>
          </a:xfrm>
          <a:prstGeom prst="rect">
            <a:avLst/>
          </a:prstGeom>
        </p:spPr>
      </p:pic>
    </p:spTree>
    <p:extLst>
      <p:ext uri="{BB962C8B-B14F-4D97-AF65-F5344CB8AC3E}">
        <p14:creationId xmlns:p14="http://schemas.microsoft.com/office/powerpoint/2010/main" val="3416419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8EBF69F3-15E5-445A-B676-A7334EB4B2A8}"/>
              </a:ext>
            </a:extLst>
          </p:cNvPr>
          <p:cNvSpPr txBox="1"/>
          <p:nvPr/>
        </p:nvSpPr>
        <p:spPr>
          <a:xfrm>
            <a:off x="526474" y="1993880"/>
            <a:ext cx="3560617" cy="3416320"/>
          </a:xfrm>
          <a:prstGeom prst="rect">
            <a:avLst/>
          </a:prstGeom>
          <a:solidFill>
            <a:schemeClr val="tx1"/>
          </a:solidFill>
        </p:spPr>
        <p:txBody>
          <a:bodyPr wrap="square">
            <a:spAutoFit/>
          </a:bodyPr>
          <a:lstStyle/>
          <a:p>
            <a:r>
              <a:rPr lang="tr-TR" sz="2400" dirty="0">
                <a:solidFill>
                  <a:srgbClr val="0BA3D9"/>
                </a:solidFill>
                <a:latin typeface="Bauhaus 93" panose="04030905020B02020C02" pitchFamily="82" charset="0"/>
              </a:rPr>
              <a:t>Yeni dünyada, yaratılan katma değer sadece girişimciler ve yatırımcılar değil tüm kesimler tarafından paylaşılıyor. Bunu sağlayan da Token dediğimiz yeni tip varlıklar. </a:t>
            </a:r>
          </a:p>
        </p:txBody>
      </p:sp>
      <p:pic>
        <p:nvPicPr>
          <p:cNvPr id="7" name="Resim 6">
            <a:extLst>
              <a:ext uri="{FF2B5EF4-FFF2-40B4-BE49-F238E27FC236}">
                <a16:creationId xmlns:a16="http://schemas.microsoft.com/office/drawing/2014/main" id="{52D3F6F6-CD5E-4107-A681-3BBEAB05F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5963" y="1856508"/>
            <a:ext cx="3366656" cy="3553691"/>
          </a:xfrm>
          <a:prstGeom prst="rect">
            <a:avLst/>
          </a:prstGeom>
        </p:spPr>
      </p:pic>
      <p:sp>
        <p:nvSpPr>
          <p:cNvPr id="9" name="Metin kutusu 8">
            <a:extLst>
              <a:ext uri="{FF2B5EF4-FFF2-40B4-BE49-F238E27FC236}">
                <a16:creationId xmlns:a16="http://schemas.microsoft.com/office/drawing/2014/main" id="{D12BEFF8-2DE8-4CBA-999E-FA11CAD1D7C1}"/>
              </a:ext>
            </a:extLst>
          </p:cNvPr>
          <p:cNvSpPr txBox="1"/>
          <p:nvPr/>
        </p:nvSpPr>
        <p:spPr>
          <a:xfrm>
            <a:off x="3048000" y="390297"/>
            <a:ext cx="6096000" cy="923330"/>
          </a:xfrm>
          <a:prstGeom prst="rect">
            <a:avLst/>
          </a:prstGeom>
          <a:solidFill>
            <a:schemeClr val="tx1"/>
          </a:solidFill>
        </p:spPr>
        <p:txBody>
          <a:bodyPr wrap="square">
            <a:spAutoFit/>
          </a:bodyPr>
          <a:lstStyle/>
          <a:p>
            <a:r>
              <a:rPr lang="tr-TR" sz="5400" dirty="0">
                <a:solidFill>
                  <a:srgbClr val="FFFF00"/>
                </a:solidFill>
              </a:rPr>
              <a:t>ICO ve Token Dünyası</a:t>
            </a:r>
          </a:p>
        </p:txBody>
      </p:sp>
      <p:graphicFrame>
        <p:nvGraphicFramePr>
          <p:cNvPr id="10" name="Diyagram 9">
            <a:extLst>
              <a:ext uri="{FF2B5EF4-FFF2-40B4-BE49-F238E27FC236}">
                <a16:creationId xmlns:a16="http://schemas.microsoft.com/office/drawing/2014/main" id="{D3BC78C1-53FB-4474-8560-A2CBDF6CDF28}"/>
              </a:ext>
            </a:extLst>
          </p:cNvPr>
          <p:cNvGraphicFramePr/>
          <p:nvPr>
            <p:extLst>
              <p:ext uri="{D42A27DB-BD31-4B8C-83A1-F6EECF244321}">
                <p14:modId xmlns:p14="http://schemas.microsoft.com/office/powerpoint/2010/main" val="3413996732"/>
              </p:ext>
            </p:extLst>
          </p:nvPr>
        </p:nvGraphicFramePr>
        <p:xfrm>
          <a:off x="4682838" y="2812472"/>
          <a:ext cx="3560617" cy="1911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1174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CFA93418-35B2-48FF-B620-D77F14D26D0A}"/>
              </a:ext>
            </a:extLst>
          </p:cNvPr>
          <p:cNvSpPr txBox="1"/>
          <p:nvPr/>
        </p:nvSpPr>
        <p:spPr>
          <a:xfrm>
            <a:off x="484910" y="404612"/>
            <a:ext cx="10141527" cy="2554545"/>
          </a:xfrm>
          <a:prstGeom prst="rect">
            <a:avLst/>
          </a:prstGeom>
          <a:noFill/>
        </p:spPr>
        <p:txBody>
          <a:bodyPr wrap="square">
            <a:spAutoFit/>
          </a:bodyPr>
          <a:lstStyle/>
          <a:p>
            <a:r>
              <a:rPr lang="tr-TR" sz="2000" dirty="0">
                <a:solidFill>
                  <a:schemeClr val="bg1"/>
                </a:solidFill>
              </a:rPr>
              <a:t>Yeni teknolojiler ile yaratılan katma değer artık daha eşit şekilde paylaşılıyor. Ama yine de bu katma değeri yaratmak için bir kaynağa ihtiyaç var. Eskiden bu kaynağı yatırımcılar girişimcilere ortak olarak verirdi. Şimdi, pastadan başka pay sahibi olmak isteyenler var. Bu yeni teknoloji ile kurulan yapıların da çalışmak için güce bir nevi yakıta ihtiyacı var. Aynı klasik sistemde şirketlerin hisse senedi adı altında pay satıp yatırımcılardan para almaları gibi. Tek fark, burada bir şirket yok, bir sistem ile kişilerden ve şirketten bağımsız bir yapı var; dolayısıyla neyin payını alacaksınız? İşte yeni terimimiz. “Token”. Bütün bu yeni sistemi çalıştırmak için gerekli güç bu Token’lardan geliyor</a:t>
            </a:r>
          </a:p>
        </p:txBody>
      </p:sp>
      <p:pic>
        <p:nvPicPr>
          <p:cNvPr id="5" name="Resim 4">
            <a:extLst>
              <a:ext uri="{FF2B5EF4-FFF2-40B4-BE49-F238E27FC236}">
                <a16:creationId xmlns:a16="http://schemas.microsoft.com/office/drawing/2014/main" id="{9533FD0E-5FD8-4D17-9FD5-1D9CAA43B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76600"/>
            <a:ext cx="12192000" cy="3581400"/>
          </a:xfrm>
          <a:prstGeom prst="rect">
            <a:avLst/>
          </a:prstGeom>
        </p:spPr>
      </p:pic>
      <p:sp>
        <p:nvSpPr>
          <p:cNvPr id="6" name="AutoShape 2">
            <a:extLst>
              <a:ext uri="{FF2B5EF4-FFF2-40B4-BE49-F238E27FC236}">
                <a16:creationId xmlns:a16="http://schemas.microsoft.com/office/drawing/2014/main" id="{571883F3-8827-4626-AE81-34FC71C144A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dirty="0"/>
          </a:p>
        </p:txBody>
      </p:sp>
      <p:pic>
        <p:nvPicPr>
          <p:cNvPr id="8" name="Resim 7">
            <a:extLst>
              <a:ext uri="{FF2B5EF4-FFF2-40B4-BE49-F238E27FC236}">
                <a16:creationId xmlns:a16="http://schemas.microsoft.com/office/drawing/2014/main" id="{C33C7E42-7FF9-49C5-B9D5-212AC29A5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2363" y="5212298"/>
            <a:ext cx="1932709" cy="1645702"/>
          </a:xfrm>
          <a:prstGeom prst="rect">
            <a:avLst/>
          </a:prstGeom>
        </p:spPr>
      </p:pic>
    </p:spTree>
    <p:extLst>
      <p:ext uri="{BB962C8B-B14F-4D97-AF65-F5344CB8AC3E}">
        <p14:creationId xmlns:p14="http://schemas.microsoft.com/office/powerpoint/2010/main" val="3255069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54CB235-1787-4DBE-9115-A0C41972CFD7}"/>
              </a:ext>
            </a:extLst>
          </p:cNvPr>
          <p:cNvSpPr txBox="1"/>
          <p:nvPr/>
        </p:nvSpPr>
        <p:spPr>
          <a:xfrm>
            <a:off x="471054" y="289679"/>
            <a:ext cx="10958946" cy="2862322"/>
          </a:xfrm>
          <a:prstGeom prst="rect">
            <a:avLst/>
          </a:prstGeom>
          <a:noFill/>
        </p:spPr>
        <p:txBody>
          <a:bodyPr wrap="square">
            <a:spAutoFit/>
          </a:bodyPr>
          <a:lstStyle/>
          <a:p>
            <a:r>
              <a:rPr lang="tr-TR" sz="3600" dirty="0">
                <a:solidFill>
                  <a:srgbClr val="FFFF00"/>
                </a:solidFill>
              </a:rPr>
              <a:t>Token’ın hisse senedinden farkı ne? </a:t>
            </a:r>
          </a:p>
          <a:p>
            <a:r>
              <a:rPr lang="tr-TR" dirty="0">
                <a:solidFill>
                  <a:schemeClr val="bg1"/>
                </a:solidFill>
              </a:rPr>
              <a:t>*Klasik anlamda bellediğimiz tipik şirket yapısında, eğer bir şirkete yatırım yapmak isterseniz o şirketin hisselerini sahiplerinden satın alırsınız. Yok eğer şirket halka açık ise, o zaman hisselerinin işlem gördüğü açık pazarlardan o an için fiyatı ne olarak belirlenmiş ise onun üzerinden satın alabilirsiniz. Özel şirketlerin bu şekilde hisselerini açık piyasalarda işleme açmasına yani halka açılmasına Halka Arz işlemi (IPO-Initial Public Offering) denir. </a:t>
            </a:r>
          </a:p>
          <a:p>
            <a:endParaRPr lang="tr-TR" dirty="0">
              <a:solidFill>
                <a:schemeClr val="bg1"/>
              </a:solidFill>
            </a:endParaRPr>
          </a:p>
          <a:p>
            <a:r>
              <a:rPr lang="tr-TR" dirty="0">
                <a:solidFill>
                  <a:schemeClr val="bg1"/>
                </a:solidFill>
              </a:rPr>
              <a:t>*Yeni tip Web 3.0 sistemlerinde ise klasik anlamda bir şirket bulunmadığı için (elbette girişimcilerin kendine ait bir şirketi olabilir ama bu şirket sadece sistemi kurmak ile meşgul, yoksa sistemin sahibi değil), sistemin ihtiyacı olan yakıt, yatırımcılar tarafından Token olarak sisteme konur, bu işleme de ICO (Initial Coin Offering) denir</a:t>
            </a:r>
            <a:r>
              <a:rPr lang="tr-TR" dirty="0"/>
              <a:t>.</a:t>
            </a:r>
          </a:p>
        </p:txBody>
      </p:sp>
      <p:sp>
        <p:nvSpPr>
          <p:cNvPr id="5" name="Metin kutusu 4">
            <a:extLst>
              <a:ext uri="{FF2B5EF4-FFF2-40B4-BE49-F238E27FC236}">
                <a16:creationId xmlns:a16="http://schemas.microsoft.com/office/drawing/2014/main" id="{40406C26-B622-4236-A911-92DD5C5A00B5}"/>
              </a:ext>
            </a:extLst>
          </p:cNvPr>
          <p:cNvSpPr txBox="1"/>
          <p:nvPr/>
        </p:nvSpPr>
        <p:spPr>
          <a:xfrm>
            <a:off x="374073" y="3674469"/>
            <a:ext cx="11055927" cy="2308324"/>
          </a:xfrm>
          <a:prstGeom prst="rect">
            <a:avLst/>
          </a:prstGeom>
          <a:noFill/>
        </p:spPr>
        <p:txBody>
          <a:bodyPr wrap="square">
            <a:spAutoFit/>
          </a:bodyPr>
          <a:lstStyle/>
          <a:p>
            <a:r>
              <a:rPr lang="tr-TR" dirty="0">
                <a:solidFill>
                  <a:schemeClr val="bg1"/>
                </a:solidFill>
              </a:rPr>
              <a:t>Token’ları bir nevi hisse senedi gibi düşünebilirsiniz ancak Token hisse senedinden çok daha kapsayıcı bir kavram. Çünkü sadece hisse senedinden çok daha fazla işlevi var. Klasik anlamda hisse senedi aldığınızda elinizde iki farklı güç var. Birincisi, hisseniz oranında şirket yönetiminde söz sahibi olursunuz (en basit anlamda). İkincisi yatırım anlamında ya bu hisseler için şirketin her yıl temettü dağıtmasını beklersiniz, ya da şirketin geleceği hakkında spekülasyon yaparak, şirketin hissesini sermaye piyasalarında alır ya da satarsınız. Token’da ise durum biraz farklı. Yönetiminde söz sahibi olabileceğiniz ya da size temettü verecek bir şirket yok. Token özünde bir ekosistemin parçası. Ama Token eğer kripto para borsalarında işlem görüyor ise alım-satım yaparak o Token’ın ve ilgili ekosistem ile ilgili spekülasyon yapabilirsiniz. Token’lar baştan girişimci tarafından belirlenen bir sistem ile tüm paydaşlara dağıtılır.</a:t>
            </a:r>
          </a:p>
        </p:txBody>
      </p:sp>
    </p:spTree>
    <p:extLst>
      <p:ext uri="{BB962C8B-B14F-4D97-AF65-F5344CB8AC3E}">
        <p14:creationId xmlns:p14="http://schemas.microsoft.com/office/powerpoint/2010/main" val="3424484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6355E3C-344D-41F7-B709-A5D561B17786}"/>
              </a:ext>
            </a:extLst>
          </p:cNvPr>
          <p:cNvSpPr txBox="1"/>
          <p:nvPr/>
        </p:nvSpPr>
        <p:spPr>
          <a:xfrm>
            <a:off x="609600" y="751344"/>
            <a:ext cx="10695709" cy="4585871"/>
          </a:xfrm>
          <a:prstGeom prst="rect">
            <a:avLst/>
          </a:prstGeom>
          <a:noFill/>
        </p:spPr>
        <p:txBody>
          <a:bodyPr wrap="square">
            <a:spAutoFit/>
          </a:bodyPr>
          <a:lstStyle/>
          <a:p>
            <a:r>
              <a:rPr lang="tr-TR" sz="3600" dirty="0">
                <a:solidFill>
                  <a:srgbClr val="FFFF00"/>
                </a:solidFill>
              </a:rPr>
              <a:t>Token sadece yatırım için mi kullanılır?</a:t>
            </a:r>
          </a:p>
          <a:p>
            <a:endParaRPr lang="tr-TR" sz="3600" dirty="0">
              <a:solidFill>
                <a:srgbClr val="FFFF00"/>
              </a:solidFill>
            </a:endParaRPr>
          </a:p>
          <a:p>
            <a:r>
              <a:rPr lang="tr-TR" sz="2000" dirty="0">
                <a:solidFill>
                  <a:srgbClr val="FFFF00"/>
                </a:solidFill>
              </a:rPr>
              <a:t> </a:t>
            </a:r>
            <a:r>
              <a:rPr lang="tr-TR" sz="2000" dirty="0">
                <a:solidFill>
                  <a:schemeClr val="bg1"/>
                </a:solidFill>
              </a:rPr>
              <a:t>Bununla da sınırlı değil Token ile yapabilecekleriniz. Token’lar aynı zamanda, ekosistemin farklı paydaşları tarafından yaratılıp harcanabilir. Örneğin, sistemin çalışması için de yardımcı olabilir ve Token kazanabilirsiniz. Hatırlarsanız, Bitcoin için demiştik ki, A kişisi B kişisine para transferi yaptığında makineler bu transferi yakalıyor, sisteme iletiyor, sistemde bunların kayıtları oluşturuluyor ve her 10 dakikada bir bu kayıtlar mühürleniyor. İşte bu para transferini yakalayan makineler her işlem başına ufak bir komisyon, her 10 dakikada bir kayıtları mühürleme işlemini yapmaya hak kazanan şanslı makine de büyük bir ödül (şu anda yaklaşık 12,5 Bitcoin) kazanıyor. İşte gördüğünüz gibi bulmacayı çözen makine Token (yani Bitcoin) kazandı. Makine sahipleri bu kazandıkları Bitcoin’leri herhangi bir kripto para borsasında satıp ABD Doları, Türk Lirası ne isterler ise onunla değiştirebilirler. Sistemin çalışmasına yardımın başka çeşitleri de var. Örneğin Brave aynı Chrome, Internet Explorer gibi bir tarayıcı ve kullanıcılarına her kullanım için BAT adında bir Token ödüyor.</a:t>
            </a:r>
          </a:p>
        </p:txBody>
      </p:sp>
    </p:spTree>
    <p:extLst>
      <p:ext uri="{BB962C8B-B14F-4D97-AF65-F5344CB8AC3E}">
        <p14:creationId xmlns:p14="http://schemas.microsoft.com/office/powerpoint/2010/main" val="3072095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AEAFC28-13A8-45EF-A209-C57E4CD37BC7}"/>
              </a:ext>
            </a:extLst>
          </p:cNvPr>
          <p:cNvSpPr txBox="1"/>
          <p:nvPr/>
        </p:nvSpPr>
        <p:spPr>
          <a:xfrm>
            <a:off x="595745" y="307170"/>
            <a:ext cx="6096000" cy="646331"/>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Bilim Kurgu ve Metaverse</a:t>
            </a:r>
            <a:endParaRPr lang="tr-TR" sz="3600" b="1" i="0" dirty="0">
              <a:solidFill>
                <a:srgbClr val="FFFF00"/>
              </a:solidFill>
              <a:effectLst/>
              <a:latin typeface="Montserrat" panose="00000500000000000000" pitchFamily="2" charset="-94"/>
            </a:endParaRPr>
          </a:p>
        </p:txBody>
      </p:sp>
      <p:sp>
        <p:nvSpPr>
          <p:cNvPr id="3" name="Metin kutusu 2">
            <a:extLst>
              <a:ext uri="{FF2B5EF4-FFF2-40B4-BE49-F238E27FC236}">
                <a16:creationId xmlns:a16="http://schemas.microsoft.com/office/drawing/2014/main" id="{B0D6AC27-0B88-4EF8-9E36-3C599A4EB0AD}"/>
              </a:ext>
            </a:extLst>
          </p:cNvPr>
          <p:cNvSpPr txBox="1"/>
          <p:nvPr/>
        </p:nvSpPr>
        <p:spPr>
          <a:xfrm>
            <a:off x="595744" y="953501"/>
            <a:ext cx="11596255" cy="1015663"/>
          </a:xfrm>
          <a:prstGeom prst="rect">
            <a:avLst/>
          </a:prstGeom>
          <a:noFill/>
        </p:spPr>
        <p:txBody>
          <a:bodyPr wrap="square">
            <a:spAutoFit/>
          </a:bodyPr>
          <a:lstStyle/>
          <a:p>
            <a:r>
              <a:rPr lang="tr-TR" sz="2000" b="0" i="0" dirty="0">
                <a:solidFill>
                  <a:schemeClr val="bg1"/>
                </a:solidFill>
                <a:effectLst/>
                <a:latin typeface="Barlow" panose="00000500000000000000" pitchFamily="2" charset="-94"/>
              </a:rPr>
              <a:t>Metaverse, kurgu hikayelerde defalarca işlenmiş ve çok ileri düzeydeki teknolojik gelişmelerin gerçekleştiği uzak tarihlerde canlandırılmıştır. Bu kavramın sinema dünyasındaki yansımasını ve kullanım alanlarını da önemli yapımlarda görmek mümkündür</a:t>
            </a:r>
            <a:r>
              <a:rPr lang="tr-TR" b="0" i="0" dirty="0">
                <a:solidFill>
                  <a:srgbClr val="3A3A3A"/>
                </a:solidFill>
                <a:effectLst/>
                <a:latin typeface="Barlow" panose="00000500000000000000" pitchFamily="2" charset="-94"/>
              </a:rPr>
              <a:t>.</a:t>
            </a:r>
            <a:endParaRPr lang="tr-TR" dirty="0"/>
          </a:p>
        </p:txBody>
      </p:sp>
      <p:sp>
        <p:nvSpPr>
          <p:cNvPr id="4" name="Metin kutusu 3">
            <a:extLst>
              <a:ext uri="{FF2B5EF4-FFF2-40B4-BE49-F238E27FC236}">
                <a16:creationId xmlns:a16="http://schemas.microsoft.com/office/drawing/2014/main" id="{7CB195C2-D0C3-4492-87D5-DD085EAEF461}"/>
              </a:ext>
            </a:extLst>
          </p:cNvPr>
          <p:cNvSpPr txBox="1"/>
          <p:nvPr/>
        </p:nvSpPr>
        <p:spPr>
          <a:xfrm>
            <a:off x="152400" y="2154975"/>
            <a:ext cx="6096000" cy="4093428"/>
          </a:xfrm>
          <a:prstGeom prst="rect">
            <a:avLst/>
          </a:prstGeom>
          <a:solidFill>
            <a:schemeClr val="tx1">
              <a:lumMod val="95000"/>
              <a:lumOff val="5000"/>
            </a:schemeClr>
          </a:solidFill>
        </p:spPr>
        <p:txBody>
          <a:bodyPr wrap="square">
            <a:spAutoFit/>
          </a:bodyPr>
          <a:lstStyle/>
          <a:p>
            <a:pPr algn="l" fontAlgn="base"/>
            <a:r>
              <a:rPr lang="tr-TR" sz="2000" b="0" i="0" dirty="0">
                <a:solidFill>
                  <a:schemeClr val="bg1"/>
                </a:solidFill>
                <a:effectLst/>
                <a:latin typeface="Bahnschrift Light Condensed" panose="020B0502040204020203" pitchFamily="34" charset="0"/>
              </a:rPr>
              <a:t>Mekansal sınırları kaldıran ve genellikle gelişmiş bilgisayarlar tarafından yönetilen evrenleri aktaran yapımlar arasında en çok dikkati çeken </a:t>
            </a:r>
            <a:r>
              <a:rPr lang="tr-TR" sz="2000" b="0" i="0" dirty="0">
                <a:solidFill>
                  <a:srgbClr val="FFFF00"/>
                </a:solidFill>
                <a:effectLst/>
                <a:latin typeface="Bahnschrift Light Condensed" panose="020B0502040204020203" pitchFamily="34" charset="0"/>
              </a:rPr>
              <a:t>Matrix</a:t>
            </a:r>
            <a:r>
              <a:rPr lang="tr-TR" sz="2000" b="0" i="0" dirty="0">
                <a:solidFill>
                  <a:schemeClr val="bg1"/>
                </a:solidFill>
                <a:effectLst/>
                <a:latin typeface="Bahnschrift Light Condensed" panose="020B0502040204020203" pitchFamily="34" charset="0"/>
              </a:rPr>
              <a:t> olmuştur. Yapay zekaların kontrol altına altığı Matrix evreninde geçen hikâyeye göre her şeyin zihinde gerçekleştiği bir evren algısı oluşturulmuştur. Matrix’i bütün ayrıntılarıyla düşünecek olursanız Metaverse’ün geleceğe dair sunduğu imajı da kavrayabilirsiniz.</a:t>
            </a:r>
          </a:p>
          <a:p>
            <a:pPr algn="l" fontAlgn="base"/>
            <a:r>
              <a:rPr lang="tr-TR" sz="2000" b="0" i="0" dirty="0">
                <a:solidFill>
                  <a:schemeClr val="bg1"/>
                </a:solidFill>
                <a:effectLst/>
                <a:latin typeface="Bahnschrift Light Condensed" panose="020B0502040204020203" pitchFamily="34" charset="0"/>
              </a:rPr>
              <a:t>Filmde beyne yerleştirilen çipler aracılığı ile zihinsel boyutta geçiş yapılan ve zaman – mekân ilişkisini ortadan kaldıran bu evren, neredeyse tamamen oyunlaştırılmış ve arttırılmış sanal gerçeklik aracılığı ile insanlığa sunulmuştur. Teknolojik gelişmelerin tıp alanıyla beraber insan beynini bilgisayar işlemcisi gibi çalıştırdığı bu ortamda insanlar gönüllü oyuncular olarak yer alıyor.</a:t>
            </a:r>
          </a:p>
        </p:txBody>
      </p:sp>
      <p:pic>
        <p:nvPicPr>
          <p:cNvPr id="5" name="Picture 4" descr="matrix 301">
            <a:extLst>
              <a:ext uri="{FF2B5EF4-FFF2-40B4-BE49-F238E27FC236}">
                <a16:creationId xmlns:a16="http://schemas.microsoft.com/office/drawing/2014/main" id="{E2A3A6CD-B8DC-4B40-BD43-C5C402DF5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3855" y="2071846"/>
            <a:ext cx="4397952" cy="4093428"/>
          </a:xfrm>
          <a:prstGeom prst="rect">
            <a:avLst/>
          </a:prstGeom>
          <a:noFill/>
          <a:extLst>
            <a:ext uri="{909E8E84-426E-40DD-AFC4-6F175D3DCCD1}">
              <a14:hiddenFill xmlns:a14="http://schemas.microsoft.com/office/drawing/2010/main">
                <a:solidFill>
                  <a:srgbClr val="FFFFFF"/>
                </a:solidFill>
              </a14:hiddenFill>
            </a:ext>
          </a:extLst>
        </p:spPr>
      </p:pic>
      <p:sp>
        <p:nvSpPr>
          <p:cNvPr id="6" name="Ok: Sağ 5">
            <a:extLst>
              <a:ext uri="{FF2B5EF4-FFF2-40B4-BE49-F238E27FC236}">
                <a16:creationId xmlns:a16="http://schemas.microsoft.com/office/drawing/2014/main" id="{CB6A1E9E-0F90-41AE-8B2A-4EAA8D33C2D5}"/>
              </a:ext>
            </a:extLst>
          </p:cNvPr>
          <p:cNvSpPr/>
          <p:nvPr/>
        </p:nvSpPr>
        <p:spPr>
          <a:xfrm>
            <a:off x="6451923" y="3633928"/>
            <a:ext cx="978408" cy="484632"/>
          </a:xfrm>
          <a:prstGeom prst="rightArrow">
            <a:avLst/>
          </a:prstGeom>
          <a:solidFill>
            <a:schemeClr val="tx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41707100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595FEB57-DB84-4083-9599-BEE21F4178AB}"/>
              </a:ext>
            </a:extLst>
          </p:cNvPr>
          <p:cNvSpPr txBox="1"/>
          <p:nvPr/>
        </p:nvSpPr>
        <p:spPr>
          <a:xfrm>
            <a:off x="6096000" y="3851563"/>
            <a:ext cx="138545" cy="341623"/>
          </a:xfrm>
          <a:prstGeom prst="rect">
            <a:avLst/>
          </a:prstGeom>
          <a:noFill/>
        </p:spPr>
        <p:txBody>
          <a:bodyPr wrap="square" rtlCol="0">
            <a:spAutoFit/>
          </a:bodyPr>
          <a:lstStyle/>
          <a:p>
            <a:endParaRPr lang="tr-TR" dirty="0"/>
          </a:p>
        </p:txBody>
      </p:sp>
      <p:pic>
        <p:nvPicPr>
          <p:cNvPr id="7" name="Resim 6">
            <a:extLst>
              <a:ext uri="{FF2B5EF4-FFF2-40B4-BE49-F238E27FC236}">
                <a16:creationId xmlns:a16="http://schemas.microsoft.com/office/drawing/2014/main" id="{0496AA6F-0EA4-4F62-9302-FC7DF4B4C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 y="0"/>
            <a:ext cx="12240000" cy="6858000"/>
          </a:xfrm>
          <a:prstGeom prst="rect">
            <a:avLst/>
          </a:prstGeom>
        </p:spPr>
      </p:pic>
    </p:spTree>
    <p:extLst>
      <p:ext uri="{BB962C8B-B14F-4D97-AF65-F5344CB8AC3E}">
        <p14:creationId xmlns:p14="http://schemas.microsoft.com/office/powerpoint/2010/main" val="353659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952441C-C4B7-4602-AB87-28C830665D97}"/>
              </a:ext>
            </a:extLst>
          </p:cNvPr>
          <p:cNvSpPr txBox="1"/>
          <p:nvPr/>
        </p:nvSpPr>
        <p:spPr>
          <a:xfrm>
            <a:off x="325582" y="1035047"/>
            <a:ext cx="11540836" cy="646331"/>
          </a:xfrm>
          <a:prstGeom prst="rect">
            <a:avLst/>
          </a:prstGeom>
          <a:noFill/>
        </p:spPr>
        <p:txBody>
          <a:bodyPr wrap="square">
            <a:spAutoFit/>
          </a:bodyPr>
          <a:lstStyle/>
          <a:p>
            <a:r>
              <a:rPr lang="tr-TR" dirty="0">
                <a:solidFill>
                  <a:schemeClr val="bg1"/>
                </a:solidFill>
              </a:rPr>
              <a:t>Blockchain ile ilgili bir parça okuduysanız, Blockchain teknolojisi üzerine kurulan onlarca hatta yüzlerce kripto para olduğunu göreceksiniz. Ancak herkesin dilinde Bitcoin var.</a:t>
            </a:r>
          </a:p>
        </p:txBody>
      </p:sp>
      <p:sp>
        <p:nvSpPr>
          <p:cNvPr id="5" name="Metin kutusu 4">
            <a:extLst>
              <a:ext uri="{FF2B5EF4-FFF2-40B4-BE49-F238E27FC236}">
                <a16:creationId xmlns:a16="http://schemas.microsoft.com/office/drawing/2014/main" id="{84B38343-5F44-485E-A600-5FD772C7A717}"/>
              </a:ext>
            </a:extLst>
          </p:cNvPr>
          <p:cNvSpPr txBox="1"/>
          <p:nvPr/>
        </p:nvSpPr>
        <p:spPr>
          <a:xfrm>
            <a:off x="325581" y="112278"/>
            <a:ext cx="6096000" cy="769441"/>
          </a:xfrm>
          <a:prstGeom prst="rect">
            <a:avLst/>
          </a:prstGeom>
          <a:noFill/>
        </p:spPr>
        <p:txBody>
          <a:bodyPr wrap="square">
            <a:spAutoFit/>
          </a:bodyPr>
          <a:lstStyle/>
          <a:p>
            <a:r>
              <a:rPr lang="tr-TR" sz="4400" dirty="0">
                <a:solidFill>
                  <a:srgbClr val="FFFF00"/>
                </a:solidFill>
                <a:latin typeface="Bahnschrift SemiCondensed" panose="020B0502040204020203" pitchFamily="34" charset="0"/>
              </a:rPr>
              <a:t>BİTCOİN</a:t>
            </a:r>
          </a:p>
        </p:txBody>
      </p:sp>
      <p:sp>
        <p:nvSpPr>
          <p:cNvPr id="7" name="Metin kutusu 6">
            <a:extLst>
              <a:ext uri="{FF2B5EF4-FFF2-40B4-BE49-F238E27FC236}">
                <a16:creationId xmlns:a16="http://schemas.microsoft.com/office/drawing/2014/main" id="{A6C8B782-0D21-49A0-8355-1343EB4240EC}"/>
              </a:ext>
            </a:extLst>
          </p:cNvPr>
          <p:cNvSpPr txBox="1"/>
          <p:nvPr/>
        </p:nvSpPr>
        <p:spPr>
          <a:xfrm>
            <a:off x="325582" y="1834706"/>
            <a:ext cx="11416145" cy="646331"/>
          </a:xfrm>
          <a:prstGeom prst="rect">
            <a:avLst/>
          </a:prstGeom>
          <a:noFill/>
        </p:spPr>
        <p:txBody>
          <a:bodyPr wrap="square">
            <a:spAutoFit/>
          </a:bodyPr>
          <a:lstStyle/>
          <a:p>
            <a:r>
              <a:rPr lang="tr-TR" dirty="0">
                <a:solidFill>
                  <a:schemeClr val="bg1"/>
                </a:solidFill>
              </a:rPr>
              <a:t>Baksanıza geçtiğimiz yıl “enflasyon” kelimesinden daha fazla aranmış Google Türkiye’de. (Ama tabii herkes ne olduğunu bildiği için olabilir, örneğin “küresel ısınma” da hiç aranmamış, herkes tehlikenin farkında belli ki.)</a:t>
            </a:r>
          </a:p>
        </p:txBody>
      </p:sp>
      <p:sp>
        <p:nvSpPr>
          <p:cNvPr id="9" name="Metin kutusu 8">
            <a:extLst>
              <a:ext uri="{FF2B5EF4-FFF2-40B4-BE49-F238E27FC236}">
                <a16:creationId xmlns:a16="http://schemas.microsoft.com/office/drawing/2014/main" id="{B6BE9D24-436C-44AC-8A9C-71977C7A8152}"/>
              </a:ext>
            </a:extLst>
          </p:cNvPr>
          <p:cNvSpPr txBox="1"/>
          <p:nvPr/>
        </p:nvSpPr>
        <p:spPr>
          <a:xfrm>
            <a:off x="325581" y="2690336"/>
            <a:ext cx="10979727" cy="1200329"/>
          </a:xfrm>
          <a:prstGeom prst="rect">
            <a:avLst/>
          </a:prstGeom>
          <a:noFill/>
        </p:spPr>
        <p:txBody>
          <a:bodyPr wrap="square">
            <a:spAutoFit/>
          </a:bodyPr>
          <a:lstStyle/>
          <a:p>
            <a:r>
              <a:rPr lang="tr-TR" dirty="0">
                <a:solidFill>
                  <a:schemeClr val="bg1"/>
                </a:solidFill>
              </a:rPr>
              <a:t>“Bitcoin çok enerji harcıyor“ söylemlerini de duymuşsunuzdur muhakkak. Doğru-çok enerji harcıyor. Ama sistemi dışarıdan gelecek tehlikelere karşı tutmak için ödenen bir bedel bu. Şu anki Bitcoin değeri on binlerce makinenin çalışmasında kullanılan enerji maliyetini karşılamaya yetiyor. Eğer bir gün Bitcoin fiyatları düşerse makineler de çalışmayı bırakabilir ve sistem bir noktada kendi dengesini bulur.</a:t>
            </a:r>
          </a:p>
        </p:txBody>
      </p:sp>
      <p:pic>
        <p:nvPicPr>
          <p:cNvPr id="4" name="Resim 3">
            <a:extLst>
              <a:ext uri="{FF2B5EF4-FFF2-40B4-BE49-F238E27FC236}">
                <a16:creationId xmlns:a16="http://schemas.microsoft.com/office/drawing/2014/main" id="{44ACDE53-5BC1-475E-A7F7-02B5A0E8C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341" y="3602182"/>
            <a:ext cx="5342659" cy="3255818"/>
          </a:xfrm>
          <a:prstGeom prst="rect">
            <a:avLst/>
          </a:prstGeom>
        </p:spPr>
      </p:pic>
      <p:sp>
        <p:nvSpPr>
          <p:cNvPr id="8" name="Dikdörtgen 7">
            <a:extLst>
              <a:ext uri="{FF2B5EF4-FFF2-40B4-BE49-F238E27FC236}">
                <a16:creationId xmlns:a16="http://schemas.microsoft.com/office/drawing/2014/main" id="{5BD36CDD-3C53-4BB9-9403-604A4C901156}"/>
              </a:ext>
            </a:extLst>
          </p:cNvPr>
          <p:cNvSpPr/>
          <p:nvPr/>
        </p:nvSpPr>
        <p:spPr>
          <a:xfrm>
            <a:off x="4968587" y="4122787"/>
            <a:ext cx="1238249" cy="139034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tr-TR" dirty="0"/>
              <a:t>BİLGİ </a:t>
            </a:r>
          </a:p>
          <a:p>
            <a:pPr algn="ctr"/>
            <a:r>
              <a:rPr lang="tr-TR" dirty="0"/>
              <a:t>KUTUSU</a:t>
            </a:r>
          </a:p>
        </p:txBody>
      </p:sp>
      <p:sp>
        <p:nvSpPr>
          <p:cNvPr id="10" name="Oval 9">
            <a:extLst>
              <a:ext uri="{FF2B5EF4-FFF2-40B4-BE49-F238E27FC236}">
                <a16:creationId xmlns:a16="http://schemas.microsoft.com/office/drawing/2014/main" id="{9F57ECE5-6B16-4828-9455-A34BDB05BB13}"/>
              </a:ext>
            </a:extLst>
          </p:cNvPr>
          <p:cNvSpPr/>
          <p:nvPr/>
        </p:nvSpPr>
        <p:spPr>
          <a:xfrm>
            <a:off x="5112328" y="5618189"/>
            <a:ext cx="983672" cy="8103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3154922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A64AF1E-093B-4655-AAC0-71501467EA9C}"/>
              </a:ext>
            </a:extLst>
          </p:cNvPr>
          <p:cNvSpPr txBox="1"/>
          <p:nvPr/>
        </p:nvSpPr>
        <p:spPr>
          <a:xfrm>
            <a:off x="401782" y="200890"/>
            <a:ext cx="6096000" cy="707886"/>
          </a:xfrm>
          <a:prstGeom prst="rect">
            <a:avLst/>
          </a:prstGeom>
          <a:noFill/>
        </p:spPr>
        <p:txBody>
          <a:bodyPr wrap="square">
            <a:spAutoFit/>
          </a:bodyPr>
          <a:lstStyle/>
          <a:p>
            <a:r>
              <a:rPr lang="tr-TR" sz="4000" dirty="0">
                <a:solidFill>
                  <a:srgbClr val="FFFF00"/>
                </a:solidFill>
              </a:rPr>
              <a:t>Bitcoin’in bir değeri var mı?</a:t>
            </a:r>
          </a:p>
        </p:txBody>
      </p:sp>
      <p:sp>
        <p:nvSpPr>
          <p:cNvPr id="5" name="Metin kutusu 4">
            <a:extLst>
              <a:ext uri="{FF2B5EF4-FFF2-40B4-BE49-F238E27FC236}">
                <a16:creationId xmlns:a16="http://schemas.microsoft.com/office/drawing/2014/main" id="{66A7F6C6-72B3-422C-8AEF-089B07768D2A}"/>
              </a:ext>
            </a:extLst>
          </p:cNvPr>
          <p:cNvSpPr txBox="1"/>
          <p:nvPr/>
        </p:nvSpPr>
        <p:spPr>
          <a:xfrm>
            <a:off x="401782" y="1028435"/>
            <a:ext cx="10072254" cy="3693319"/>
          </a:xfrm>
          <a:prstGeom prst="rect">
            <a:avLst/>
          </a:prstGeom>
          <a:noFill/>
        </p:spPr>
        <p:txBody>
          <a:bodyPr wrap="square">
            <a:spAutoFit/>
          </a:bodyPr>
          <a:lstStyle/>
          <a:p>
            <a:r>
              <a:rPr lang="tr-TR" dirty="0">
                <a:solidFill>
                  <a:schemeClr val="bg1"/>
                </a:solidFill>
              </a:rPr>
              <a:t>Paranın iki ana özelliği var esasında.</a:t>
            </a:r>
          </a:p>
          <a:p>
            <a:r>
              <a:rPr lang="tr-TR" dirty="0">
                <a:solidFill>
                  <a:schemeClr val="bg1"/>
                </a:solidFill>
              </a:rPr>
              <a:t> 1.Bir değer saklama aracı olması.</a:t>
            </a:r>
          </a:p>
          <a:p>
            <a:r>
              <a:rPr lang="tr-TR" dirty="0">
                <a:solidFill>
                  <a:schemeClr val="bg1"/>
                </a:solidFill>
              </a:rPr>
              <a:t>2.Değiş tokuşa aracılık etmesi. </a:t>
            </a:r>
          </a:p>
          <a:p>
            <a:r>
              <a:rPr lang="tr-TR" dirty="0">
                <a:solidFill>
                  <a:schemeClr val="bg1"/>
                </a:solidFill>
              </a:rPr>
              <a:t>Para ya da banknot eğer buna değer atfeden ya da bu kâğıt parçası karşılığı bir hizmet veren varsa bir anlam taşır. Yoksa üzerinde dolar yazan yeşil bir banknot kâğıt parçası olarak arkasında ABD hükümeti olmadıkça bir anlam ifade etmez. Peki ya altın? Alıyor ve satıyorsunuz, yani birileri bu madene bir değer atfediyor (çıkartılması maliyetli diyorsanız, evet doğru aynen Bitcoin’de olduğu gibi) Bitcoin, para dediğimiz mefhumun bu iki ana özelliğini de taşıyor: Değer depolama ve değişim aracı olmak. Ancak özellikle son zamanlarda, Bitcoin’e talebin çok fazla olması, dolayısıyla çok değerlenmesi nedeniyle depolama özelliği ön plana çıktı. Zira insanlar fiyat yükseleceği beklentisi ile Bitcoin’i herhangi bir alım satım işlemi için kullanmayıp kenarda bekletiyorlar! O nedenle şu anda Bitcoin’in en çok benzetilebileceği araç altın. Değişim için fazla kullanılmıyor, eskimiyor, daha çok değeri için tutuluyor. Tabii başka avantajları da var, hızlıca el değiştirebilmesi, coğrafi sınırlara bağlı olmaması gibi.</a:t>
            </a:r>
          </a:p>
        </p:txBody>
      </p:sp>
      <p:sp>
        <p:nvSpPr>
          <p:cNvPr id="7" name="Metin kutusu 6">
            <a:extLst>
              <a:ext uri="{FF2B5EF4-FFF2-40B4-BE49-F238E27FC236}">
                <a16:creationId xmlns:a16="http://schemas.microsoft.com/office/drawing/2014/main" id="{D801807E-A960-47BA-9FAE-E8E687F824C8}"/>
              </a:ext>
            </a:extLst>
          </p:cNvPr>
          <p:cNvSpPr txBox="1"/>
          <p:nvPr/>
        </p:nvSpPr>
        <p:spPr>
          <a:xfrm>
            <a:off x="429491" y="4906235"/>
            <a:ext cx="4087091" cy="1754326"/>
          </a:xfrm>
          <a:prstGeom prst="rect">
            <a:avLst/>
          </a:prstGeom>
          <a:solidFill>
            <a:schemeClr val="accent1">
              <a:lumMod val="40000"/>
              <a:lumOff val="60000"/>
            </a:schemeClr>
          </a:solidFill>
        </p:spPr>
        <p:txBody>
          <a:bodyPr wrap="square">
            <a:spAutoFit/>
          </a:bodyPr>
          <a:lstStyle/>
          <a:p>
            <a:r>
              <a:rPr lang="tr-TR" dirty="0"/>
              <a:t>Bitcoin konusunda iyimser olanlar Bitcoin’in gelecekte dünyanın kullanacağı sınırları olmayan, tek bir hâkiminin olmadığı global bir para olacağını düşünüyor. Şimdiden yer kapma amacıyla Bitcoin’e hatırı sayılır bir değer biçiyorlar.</a:t>
            </a:r>
          </a:p>
        </p:txBody>
      </p:sp>
    </p:spTree>
    <p:extLst>
      <p:ext uri="{BB962C8B-B14F-4D97-AF65-F5344CB8AC3E}">
        <p14:creationId xmlns:p14="http://schemas.microsoft.com/office/powerpoint/2010/main" val="655678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1AA0BCE-6D00-4A4C-9F70-7D684860AC13}"/>
              </a:ext>
            </a:extLst>
          </p:cNvPr>
          <p:cNvSpPr txBox="1"/>
          <p:nvPr/>
        </p:nvSpPr>
        <p:spPr>
          <a:xfrm>
            <a:off x="166253" y="0"/>
            <a:ext cx="11457709" cy="3139321"/>
          </a:xfrm>
          <a:prstGeom prst="rect">
            <a:avLst/>
          </a:prstGeom>
          <a:noFill/>
        </p:spPr>
        <p:txBody>
          <a:bodyPr wrap="square">
            <a:spAutoFit/>
          </a:bodyPr>
          <a:lstStyle/>
          <a:p>
            <a:r>
              <a:rPr lang="tr-TR" sz="3600" dirty="0">
                <a:solidFill>
                  <a:srgbClr val="FFFF00"/>
                </a:solidFill>
              </a:rPr>
              <a:t>Bitcoin nasıl başlamış?</a:t>
            </a:r>
          </a:p>
          <a:p>
            <a:r>
              <a:rPr lang="tr-TR" dirty="0"/>
              <a:t> </a:t>
            </a:r>
            <a:r>
              <a:rPr lang="tr-TR" dirty="0">
                <a:solidFill>
                  <a:schemeClr val="bg1"/>
                </a:solidFill>
              </a:rPr>
              <a:t>Kripto paraların en eskisi, en çok kullanılanı, bir nevi şahı. Diğer bütün paralardan ayrılan birkaç özelliği var. Öncelikle, kurulmak için herhangi bir yatırım almamış. 2008 yılında çıkan kriz sonrası koca koca bankaların batması ihtimali ve devletlerin bu bankaları kurtarmak için (finansal krizi önlemek adına) milyarlarca dolar para basmasına tepki olarak bir grup şifre uzmanı (cypherpunk; cypherpunk denen bir bilimkurgu türünün kelime oyunu ile türetilmiş hali. Cyber yerine şifre anlamındaki cypher kullanılmış) tarafından geliştirilen fikrin meyvesi. Bu dev bankaların batma ihtimali onlarda “acaba paramız mevcut sistemde güvende mi?” sorusunu doğurdu. Devletlerin finansal krizi önleme adına milyarlarca dolar karşılıksız para basması ise onlarda “mevcut düzenin koruyucusu olan devletler ne kadar sorumlu davranıyorlar?” şeklinde düşünceler ile ilk sorulan sorunun etkisini daha da derinleştirdi. Sonunda da Satoshi Nakamoto tarafından yaratılan Bitcoin ortaya çıktı. Ancak deneysel bir ürün olan Bitcoin’in Internet üzerinden kuralsız olarak her türlü ürünü</a:t>
            </a:r>
          </a:p>
        </p:txBody>
      </p:sp>
      <p:sp>
        <p:nvSpPr>
          <p:cNvPr id="5" name="Metin kutusu 4">
            <a:extLst>
              <a:ext uri="{FF2B5EF4-FFF2-40B4-BE49-F238E27FC236}">
                <a16:creationId xmlns:a16="http://schemas.microsoft.com/office/drawing/2014/main" id="{E6BF0192-A4B4-436E-97C1-A705853A65FA}"/>
              </a:ext>
            </a:extLst>
          </p:cNvPr>
          <p:cNvSpPr txBox="1"/>
          <p:nvPr/>
        </p:nvSpPr>
        <p:spPr>
          <a:xfrm>
            <a:off x="166252" y="3139321"/>
            <a:ext cx="11457709" cy="2585323"/>
          </a:xfrm>
          <a:prstGeom prst="rect">
            <a:avLst/>
          </a:prstGeom>
          <a:noFill/>
        </p:spPr>
        <p:txBody>
          <a:bodyPr wrap="square">
            <a:spAutoFit/>
          </a:bodyPr>
          <a:lstStyle/>
          <a:p>
            <a:r>
              <a:rPr lang="tr-TR" dirty="0">
                <a:solidFill>
                  <a:schemeClr val="bg1"/>
                </a:solidFill>
              </a:rPr>
              <a:t>satan Silk Road sitesinde kullanıma başlaması (kredi kartı ile ödemede tüm kimlik bilgileri ifşa edilirken Bitcoin’de bir tür gizlilik olması nedeniyle) Bitcoin’e ilgiyi patlattı. Ancak Bitcoin’in (ve Satoshi’nin istediği) istediği normal olarak bu tip bir kötü şöhret değildi. 2010 yılı sonunda ABD hükümeti geçmişte yaptığı gizli işleri ortaya çıkaran Wikileaks’e halk tarafından yapılan yardımları kredi kartı sistemleri üzerinden engellemeye başladı. Bunun üzerine Wikileaks’in Bitcoin ile bağış toplamaya başladığını açıklaması Bitcoin’e olan talebi iyice yükseltti. Ancak Bitcoin kurucusu ve o zamana kadar anonim olan Satoshi yazdığı bir yazı ile Bitcoin’in deneysel bir ürün olduğunu henüz gerçek hayatta pratik kullanıma hazır olmadığını belirterek Wikileaks’den Bitcoin ile bağış uygulamasına son vermesini rica etti. Wikileaks’in bunu dinlememesi sonrası ise Satoshi sırra kadem bastı. Şu anda nerededir, kimdir bilen kimse yok. Pardon, bilen bir kişi vardı, o da Bitcoin üzerinden yapılan ilk para transferi ile Satoshi’den $100 alan Hal Finney , o da 2014 yılında hayata veda etti.</a:t>
            </a:r>
          </a:p>
        </p:txBody>
      </p:sp>
      <p:sp>
        <p:nvSpPr>
          <p:cNvPr id="7" name="Metin kutusu 6">
            <a:extLst>
              <a:ext uri="{FF2B5EF4-FFF2-40B4-BE49-F238E27FC236}">
                <a16:creationId xmlns:a16="http://schemas.microsoft.com/office/drawing/2014/main" id="{7F690433-9901-45D4-B3EF-8A6C507AFBCF}"/>
              </a:ext>
            </a:extLst>
          </p:cNvPr>
          <p:cNvSpPr txBox="1"/>
          <p:nvPr/>
        </p:nvSpPr>
        <p:spPr>
          <a:xfrm>
            <a:off x="166251" y="5724644"/>
            <a:ext cx="11859497" cy="923330"/>
          </a:xfrm>
          <a:prstGeom prst="rect">
            <a:avLst/>
          </a:prstGeom>
          <a:noFill/>
        </p:spPr>
        <p:txBody>
          <a:bodyPr wrap="square">
            <a:spAutoFit/>
          </a:bodyPr>
          <a:lstStyle/>
          <a:p>
            <a:r>
              <a:rPr lang="tr-TR" dirty="0">
                <a:solidFill>
                  <a:schemeClr val="bg1"/>
                </a:solidFill>
              </a:rPr>
              <a:t>Sonrasında değişik iniş ve çıkışlar yaşayan, defalarca değeri fırlayan, sonra yarıya düşen, her yıl birkaç kere “artık öldü” denilen ama her seferinde daha da güçlü bir şekilde hayatını sürdüren, kurulduğundan beri bir dakika bile işlemleri sekteye uğramamış bir kripto para, Bitcoin hayatımıza girdi.</a:t>
            </a:r>
          </a:p>
        </p:txBody>
      </p:sp>
    </p:spTree>
    <p:extLst>
      <p:ext uri="{BB962C8B-B14F-4D97-AF65-F5344CB8AC3E}">
        <p14:creationId xmlns:p14="http://schemas.microsoft.com/office/powerpoint/2010/main" val="2276164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0DB00B9-E9C2-478C-8FBC-7532E5A7A28F}"/>
              </a:ext>
            </a:extLst>
          </p:cNvPr>
          <p:cNvSpPr txBox="1"/>
          <p:nvPr/>
        </p:nvSpPr>
        <p:spPr>
          <a:xfrm>
            <a:off x="235527" y="196611"/>
            <a:ext cx="11180618" cy="4370427"/>
          </a:xfrm>
          <a:prstGeom prst="rect">
            <a:avLst/>
          </a:prstGeom>
          <a:noFill/>
        </p:spPr>
        <p:txBody>
          <a:bodyPr wrap="square">
            <a:spAutoFit/>
          </a:bodyPr>
          <a:lstStyle/>
          <a:p>
            <a:r>
              <a:rPr lang="tr-TR" sz="5400" dirty="0">
                <a:solidFill>
                  <a:srgbClr val="FFFF00"/>
                </a:solidFill>
              </a:rPr>
              <a:t>Peki Bitcoin para mı?</a:t>
            </a:r>
          </a:p>
          <a:p>
            <a:r>
              <a:rPr lang="tr-TR" sz="3200" dirty="0">
                <a:solidFill>
                  <a:schemeClr val="bg1"/>
                </a:solidFill>
              </a:rPr>
              <a:t> Şimdi de yukarıda saydığımız özellikleri Bitcoin, altın ve devlet tarafından çıkarılan banknot (ya da bu dünyadaki tanımı ile İtibari ya da Fiat) için karşılaştırmalı olarak değerlendirelim (Vijay Boyapati’nin “Bullish Case for Bitcoin” makalesindeki değerlendirmesinin revize edilmiş hali): Şimdi bu üç aracı nesneye karşılaştırmalı olarak bakalım, farklar ve benzerlikler iyice ortaya çıksın.</a:t>
            </a:r>
          </a:p>
        </p:txBody>
      </p:sp>
    </p:spTree>
    <p:extLst>
      <p:ext uri="{BB962C8B-B14F-4D97-AF65-F5344CB8AC3E}">
        <p14:creationId xmlns:p14="http://schemas.microsoft.com/office/powerpoint/2010/main" val="1270933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F701DD6A-DA21-4138-A2CD-8AAA81875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57847" cy="6858000"/>
          </a:xfrm>
          <a:prstGeom prst="rect">
            <a:avLst/>
          </a:prstGeom>
        </p:spPr>
      </p:pic>
    </p:spTree>
    <p:extLst>
      <p:ext uri="{BB962C8B-B14F-4D97-AF65-F5344CB8AC3E}">
        <p14:creationId xmlns:p14="http://schemas.microsoft.com/office/powerpoint/2010/main" val="803446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FBE92EDD-85E8-4B84-B001-F38687D8AE4F}"/>
              </a:ext>
            </a:extLst>
          </p:cNvPr>
          <p:cNvSpPr txBox="1"/>
          <p:nvPr/>
        </p:nvSpPr>
        <p:spPr>
          <a:xfrm>
            <a:off x="374071" y="335570"/>
            <a:ext cx="9559637" cy="4955203"/>
          </a:xfrm>
          <a:prstGeom prst="rect">
            <a:avLst/>
          </a:prstGeom>
          <a:noFill/>
        </p:spPr>
        <p:txBody>
          <a:bodyPr wrap="square">
            <a:spAutoFit/>
          </a:bodyPr>
          <a:lstStyle/>
          <a:p>
            <a:r>
              <a:rPr lang="tr-TR" sz="3600" dirty="0">
                <a:solidFill>
                  <a:srgbClr val="FFFF00"/>
                </a:solidFill>
              </a:rPr>
              <a:t>Dayanıklılık</a:t>
            </a:r>
          </a:p>
          <a:p>
            <a:r>
              <a:rPr lang="tr-TR" sz="2000" dirty="0">
                <a:solidFill>
                  <a:srgbClr val="FFFF00"/>
                </a:solidFill>
              </a:rPr>
              <a:t> </a:t>
            </a:r>
            <a:r>
              <a:rPr lang="tr-TR" sz="2000" dirty="0">
                <a:solidFill>
                  <a:schemeClr val="bg1"/>
                </a:solidFill>
              </a:rPr>
              <a:t>• Bu konuda altın hakikaten bir “altın standart”. Bırakın yılları yüzyıllardır hiçbir eskimeye uğramadan nesillerden nesillere aktarılıyor. Notumuz: A+</a:t>
            </a:r>
          </a:p>
          <a:p>
            <a:endParaRPr lang="tr-TR" sz="2000" dirty="0">
              <a:solidFill>
                <a:schemeClr val="bg1"/>
              </a:solidFill>
            </a:endParaRPr>
          </a:p>
          <a:p>
            <a:r>
              <a:rPr lang="tr-TR" sz="2000" dirty="0">
                <a:solidFill>
                  <a:schemeClr val="bg1"/>
                </a:solidFill>
              </a:rPr>
              <a:t> • İtibari paralar kâğıt formunda eskidikleri durumda, arkalarındaki Merkez Bankaları bunları değiştiriyor. Orada bir sorun yok. Potansiyel sorun, bu paraların arkasındaki Merkez Bankaları bir gün olmazsa? Mesela 1913–1933 yılları arasında var olmuş olan eski Almanya diyebileceğimiz Weimar Cumhuriyeti.87 1919 yılında 1 Mark olan bir ekmeğin 1923’de 100 milyar Mark olması ve sonrasında paranın değersiz ve kullanılamaz hale gelmesi gibi canlı bir örnek var önümüzde. Notumuz: B</a:t>
            </a:r>
          </a:p>
          <a:p>
            <a:endParaRPr lang="tr-TR" sz="2000" dirty="0">
              <a:solidFill>
                <a:schemeClr val="bg1"/>
              </a:solidFill>
            </a:endParaRPr>
          </a:p>
          <a:p>
            <a:r>
              <a:rPr lang="tr-TR" sz="2000" dirty="0">
                <a:solidFill>
                  <a:schemeClr val="bg1"/>
                </a:solidFill>
              </a:rPr>
              <a:t> • Bitcoin’e gelirsek, ilk başladığı 2009 yılından bu yana aynı şekilde devam ediyor. Yapılan her türlü dış atağa karşı şu ana kadar sağlam durdu. İleride ne olacak kimse bilemez ama benzer şekilde bu tür bir bilinmezlik belki çok güçlü birkaç para dışında her ülke parası için de geçerli. Notumuz: B</a:t>
            </a:r>
          </a:p>
        </p:txBody>
      </p:sp>
    </p:spTree>
    <p:extLst>
      <p:ext uri="{BB962C8B-B14F-4D97-AF65-F5344CB8AC3E}">
        <p14:creationId xmlns:p14="http://schemas.microsoft.com/office/powerpoint/2010/main" val="13473702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5DA8FB1-18FB-4892-BD6C-7EAE56C07283}"/>
              </a:ext>
            </a:extLst>
          </p:cNvPr>
          <p:cNvSpPr txBox="1"/>
          <p:nvPr/>
        </p:nvSpPr>
        <p:spPr>
          <a:xfrm>
            <a:off x="651163" y="235527"/>
            <a:ext cx="9947564" cy="4031873"/>
          </a:xfrm>
          <a:prstGeom prst="rect">
            <a:avLst/>
          </a:prstGeom>
          <a:noFill/>
        </p:spPr>
        <p:txBody>
          <a:bodyPr wrap="square">
            <a:spAutoFit/>
          </a:bodyPr>
          <a:lstStyle/>
          <a:p>
            <a:r>
              <a:rPr lang="tr-TR" sz="3600" dirty="0">
                <a:solidFill>
                  <a:srgbClr val="FFFF00"/>
                </a:solidFill>
              </a:rPr>
              <a:t>Taşınabilirlik</a:t>
            </a:r>
          </a:p>
          <a:p>
            <a:r>
              <a:rPr lang="tr-TR" sz="2000" dirty="0">
                <a:solidFill>
                  <a:srgbClr val="FFFF00"/>
                </a:solidFill>
              </a:rPr>
              <a:t> </a:t>
            </a:r>
            <a:r>
              <a:rPr lang="tr-TR" sz="2000" dirty="0">
                <a:solidFill>
                  <a:schemeClr val="bg1"/>
                </a:solidFill>
              </a:rPr>
              <a:t>• Altın, bu üçlü içinde taşınması en zor olanı. Zira bir yerden diğerine taşımak hem maliyetli hem fiziki olarak zor. Bu nedenle daha çok rezervlerde tutuluyor ve sabit duruyor. Notumuz: C</a:t>
            </a:r>
          </a:p>
          <a:p>
            <a:r>
              <a:rPr lang="tr-TR" sz="2000" dirty="0">
                <a:solidFill>
                  <a:schemeClr val="bg1"/>
                </a:solidFill>
              </a:rPr>
              <a:t> </a:t>
            </a:r>
          </a:p>
          <a:p>
            <a:r>
              <a:rPr lang="tr-TR" sz="2000" dirty="0">
                <a:solidFill>
                  <a:schemeClr val="bg1"/>
                </a:solidFill>
              </a:rPr>
              <a:t>• İtibari paralar, fiziki olarak çok taşınmasalar da, genelde dijital olarak taşınabiliyorlar. Yine de ülkeler arası sistem farklılıkları ya da politikalar nedeniyle uzun süre alabiliyor para transferi, kimi zaman da hiç mümkün olmayabiliyor. Notumuz: B</a:t>
            </a:r>
          </a:p>
          <a:p>
            <a:endParaRPr lang="tr-TR" sz="2000" dirty="0">
              <a:solidFill>
                <a:schemeClr val="bg1"/>
              </a:solidFill>
            </a:endParaRPr>
          </a:p>
          <a:p>
            <a:r>
              <a:rPr lang="tr-TR" sz="2000" dirty="0">
                <a:solidFill>
                  <a:schemeClr val="bg1"/>
                </a:solidFill>
              </a:rPr>
              <a:t> • Bitcoin bu alanda korkutucu derecede avantajlı. Milyonlarca dolara eşdeğer Bitcoin’i 10 dakika içinde dünyanın öbür ucundaki birine gönderebilmenizin ötesinde, özel kelimelerinizi bir parça kağıda yazarak tüm Bitcoin’inizi bir ülkeden diğerine rahatça cebinizde taşıyabilirsiniz. Notumuz: A+</a:t>
            </a:r>
          </a:p>
        </p:txBody>
      </p:sp>
    </p:spTree>
    <p:extLst>
      <p:ext uri="{BB962C8B-B14F-4D97-AF65-F5344CB8AC3E}">
        <p14:creationId xmlns:p14="http://schemas.microsoft.com/office/powerpoint/2010/main" val="19273881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DF1F5E6-6785-4DF1-91B5-1E2C62662AB1}"/>
              </a:ext>
            </a:extLst>
          </p:cNvPr>
          <p:cNvSpPr txBox="1"/>
          <p:nvPr/>
        </p:nvSpPr>
        <p:spPr>
          <a:xfrm>
            <a:off x="401781" y="266113"/>
            <a:ext cx="10598727" cy="3724096"/>
          </a:xfrm>
          <a:prstGeom prst="rect">
            <a:avLst/>
          </a:prstGeom>
          <a:noFill/>
        </p:spPr>
        <p:txBody>
          <a:bodyPr wrap="square">
            <a:spAutoFit/>
          </a:bodyPr>
          <a:lstStyle/>
          <a:p>
            <a:r>
              <a:rPr lang="tr-TR" sz="3600" dirty="0">
                <a:solidFill>
                  <a:srgbClr val="FFFF00"/>
                </a:solidFill>
              </a:rPr>
              <a:t>Ölçülebilirlik/Eşitlik </a:t>
            </a:r>
          </a:p>
          <a:p>
            <a:r>
              <a:rPr lang="tr-TR" sz="2000" dirty="0">
                <a:solidFill>
                  <a:schemeClr val="bg1"/>
                </a:solidFill>
              </a:rPr>
              <a:t>• Bu alanda altın en önde giden. Altını alıp eritin, parçalara bölün, toplayın altın yine altın. Gramı ne ise kilosu da aynı. Notumuz: A+</a:t>
            </a:r>
          </a:p>
          <a:p>
            <a:endParaRPr lang="tr-TR" sz="2000" dirty="0">
              <a:solidFill>
                <a:schemeClr val="bg1"/>
              </a:solidFill>
            </a:endParaRPr>
          </a:p>
          <a:p>
            <a:r>
              <a:rPr lang="tr-TR" sz="2000" dirty="0">
                <a:solidFill>
                  <a:schemeClr val="bg1"/>
                </a:solidFill>
              </a:rPr>
              <a:t> • İtibari paralar da fena sayılmazlar. Gerçi yüksek rakamlı banknotlar bazen sıkıntı yaratabiliyor. Örneğin Hindistan hükümetinin kayıt dışını önlemek için 500 ve 1000 rupi banknotlarını azaltmasından sonra bu paralar piyasada iskonto görüyor. Notumuz: B </a:t>
            </a:r>
          </a:p>
          <a:p>
            <a:endParaRPr lang="tr-TR" sz="2000" dirty="0">
              <a:solidFill>
                <a:schemeClr val="bg1"/>
              </a:solidFill>
            </a:endParaRPr>
          </a:p>
          <a:p>
            <a:r>
              <a:rPr lang="tr-TR" sz="2000" dirty="0">
                <a:solidFill>
                  <a:schemeClr val="bg1"/>
                </a:solidFill>
              </a:rPr>
              <a:t>• Bitcoin de bu alanda itibari paralara benziyor, hatta daha dezavantajlı olabilir. Bitcoin özelliği gereği takip edilebilir. Dolayısıyla örneğin kara para ile ilgisi olan rakamların transferinde?—?özellikle büyük meblağlar söz konusu olduğunda-, Bitcoin çok da elverişli bir araç değil. Notumuz: B</a:t>
            </a:r>
          </a:p>
        </p:txBody>
      </p:sp>
    </p:spTree>
    <p:extLst>
      <p:ext uri="{BB962C8B-B14F-4D97-AF65-F5344CB8AC3E}">
        <p14:creationId xmlns:p14="http://schemas.microsoft.com/office/powerpoint/2010/main" val="2612993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FCC17C7E-D00A-4E70-B5A5-265649BC8242}"/>
              </a:ext>
            </a:extLst>
          </p:cNvPr>
          <p:cNvSpPr txBox="1"/>
          <p:nvPr/>
        </p:nvSpPr>
        <p:spPr>
          <a:xfrm>
            <a:off x="401781" y="459754"/>
            <a:ext cx="10778837" cy="1569660"/>
          </a:xfrm>
          <a:prstGeom prst="rect">
            <a:avLst/>
          </a:prstGeom>
          <a:noFill/>
        </p:spPr>
        <p:txBody>
          <a:bodyPr wrap="square">
            <a:spAutoFit/>
          </a:bodyPr>
          <a:lstStyle/>
          <a:p>
            <a:r>
              <a:rPr lang="tr-TR" sz="3600" dirty="0">
                <a:solidFill>
                  <a:srgbClr val="FFFF00"/>
                </a:solidFill>
              </a:rPr>
              <a:t>Doğrulanabilirlik/Sahicilik </a:t>
            </a:r>
          </a:p>
          <a:p>
            <a:r>
              <a:rPr lang="tr-TR" sz="2000" dirty="0">
                <a:solidFill>
                  <a:schemeClr val="bg1"/>
                </a:solidFill>
              </a:rPr>
              <a:t>• Altın, sahiciliğini kanıtlamada genelde oldukça iyi ama kimi zaman altın kaplamalı sahte madenlerin altın diye yutturulması vakaları mevcut Notumuz: B </a:t>
            </a:r>
          </a:p>
          <a:p>
            <a:endParaRPr lang="tr-TR" sz="2000" dirty="0">
              <a:solidFill>
                <a:schemeClr val="bg1"/>
              </a:solidFill>
            </a:endParaRPr>
          </a:p>
        </p:txBody>
      </p:sp>
      <p:sp>
        <p:nvSpPr>
          <p:cNvPr id="5" name="Metin kutusu 4">
            <a:extLst>
              <a:ext uri="{FF2B5EF4-FFF2-40B4-BE49-F238E27FC236}">
                <a16:creationId xmlns:a16="http://schemas.microsoft.com/office/drawing/2014/main" id="{B4D38BB0-B3FE-4A9F-ABE8-705F22F445F2}"/>
              </a:ext>
            </a:extLst>
          </p:cNvPr>
          <p:cNvSpPr txBox="1"/>
          <p:nvPr/>
        </p:nvSpPr>
        <p:spPr>
          <a:xfrm>
            <a:off x="297871" y="1915548"/>
            <a:ext cx="10986655" cy="2246769"/>
          </a:xfrm>
          <a:prstGeom prst="rect">
            <a:avLst/>
          </a:prstGeom>
          <a:noFill/>
        </p:spPr>
        <p:txBody>
          <a:bodyPr wrap="square">
            <a:spAutoFit/>
          </a:bodyPr>
          <a:lstStyle/>
          <a:p>
            <a:r>
              <a:rPr lang="tr-TR" sz="2000" dirty="0">
                <a:solidFill>
                  <a:schemeClr val="bg1"/>
                </a:solidFill>
              </a:rPr>
              <a:t>• İtibari paralar ve banknotların da sahteleri ile insanların kandırıldığı örnekler maalesef hala mevcut. Notumuz: B</a:t>
            </a:r>
          </a:p>
          <a:p>
            <a:endParaRPr lang="tr-TR" sz="2000" dirty="0">
              <a:solidFill>
                <a:schemeClr val="bg1"/>
              </a:solidFill>
            </a:endParaRPr>
          </a:p>
          <a:p>
            <a:r>
              <a:rPr lang="tr-TR" sz="2000" dirty="0">
                <a:solidFill>
                  <a:schemeClr val="bg1"/>
                </a:solidFill>
              </a:rPr>
              <a:t> • Bitcoin o anlamda altın ve itibari paradan açık ara daha önde. Herkes sahip olduğu Bitcoin’i çok rahat bir şekilde kanıtlayabilir. Hatta, ortada dolaşan ve “Ben Satoshi Nakamoto’yum” diye dolaşan şahıslar eğer gerçekten o kişi ise, kanıtlamaları o kadar kolay ki! Yapılan ilk işlemi kendisinin yaptığını göstersin yeter :) Notumuz: A+</a:t>
            </a:r>
          </a:p>
        </p:txBody>
      </p:sp>
    </p:spTree>
    <p:extLst>
      <p:ext uri="{BB962C8B-B14F-4D97-AF65-F5344CB8AC3E}">
        <p14:creationId xmlns:p14="http://schemas.microsoft.com/office/powerpoint/2010/main" val="186082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B0F0DD7-C00E-448B-B65D-C87A8E90C3C9}"/>
              </a:ext>
            </a:extLst>
          </p:cNvPr>
          <p:cNvSpPr txBox="1"/>
          <p:nvPr/>
        </p:nvSpPr>
        <p:spPr>
          <a:xfrm>
            <a:off x="332509" y="251753"/>
            <a:ext cx="6096000" cy="646331"/>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Avatar</a:t>
            </a:r>
            <a:endParaRPr lang="tr-TR" sz="3600" b="1" i="0" dirty="0">
              <a:solidFill>
                <a:srgbClr val="FFFF00"/>
              </a:solidFill>
              <a:effectLst/>
              <a:latin typeface="Montserrat" panose="00000500000000000000" pitchFamily="2" charset="-94"/>
            </a:endParaRPr>
          </a:p>
        </p:txBody>
      </p:sp>
      <p:sp>
        <p:nvSpPr>
          <p:cNvPr id="3" name="Metin kutusu 2">
            <a:extLst>
              <a:ext uri="{FF2B5EF4-FFF2-40B4-BE49-F238E27FC236}">
                <a16:creationId xmlns:a16="http://schemas.microsoft.com/office/drawing/2014/main" id="{9F6688FB-051C-4AEB-B3B9-9B60150EE28F}"/>
              </a:ext>
            </a:extLst>
          </p:cNvPr>
          <p:cNvSpPr txBox="1"/>
          <p:nvPr/>
        </p:nvSpPr>
        <p:spPr>
          <a:xfrm>
            <a:off x="332509" y="1222031"/>
            <a:ext cx="4952134" cy="4708981"/>
          </a:xfrm>
          <a:prstGeom prst="rect">
            <a:avLst/>
          </a:prstGeom>
          <a:noFill/>
        </p:spPr>
        <p:txBody>
          <a:bodyPr wrap="square">
            <a:spAutoFit/>
          </a:bodyPr>
          <a:lstStyle/>
          <a:p>
            <a:r>
              <a:rPr lang="tr-TR" sz="2000" b="0" i="0" dirty="0">
                <a:solidFill>
                  <a:schemeClr val="bg1"/>
                </a:solidFill>
                <a:effectLst/>
                <a:latin typeface="Barlow" panose="00000500000000000000" pitchFamily="2" charset="-94"/>
              </a:rPr>
              <a:t>Sanal mecralardan önce de var olan rol yapma oyunları, internet üzerinden ileri boyutlara taşınmış ve özellikle bilim kurgu yapıtlarının oluşturduğu evrenlerden örnek alınarak gerçekleştirilmiştir. Üç boyutlu sinemanın gündemimize getirdiği ilk önemli bilim kurgu filmlerinden biri olarak Avatar, gerek arttırılmış gerçeklik gerekse oyunlaştırma gibi tamamen Metaverse imajına vurgu yapan temalarla işlenmiştir. Sunulan bu evrende de görüleceği gibi, insanların gerçek zaman ve mekân boyutunu aşarak ikinci bir hayat yaşama arzusu, internetin evrileceği bu yeni dünya üzerinden tatmin edilecek gibi duruyor</a:t>
            </a:r>
            <a:endParaRPr lang="tr-TR" sz="2000" dirty="0">
              <a:solidFill>
                <a:schemeClr val="bg1"/>
              </a:solidFill>
            </a:endParaRPr>
          </a:p>
        </p:txBody>
      </p:sp>
      <p:pic>
        <p:nvPicPr>
          <p:cNvPr id="4" name="Picture 2" descr="avatar 2 3 ve 4un vizyon tarihle lna9 cover">
            <a:extLst>
              <a:ext uri="{FF2B5EF4-FFF2-40B4-BE49-F238E27FC236}">
                <a16:creationId xmlns:a16="http://schemas.microsoft.com/office/drawing/2014/main" id="{B8C72237-999D-4FD5-8E33-36203CDEB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284" y="1366837"/>
            <a:ext cx="619125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31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5545057-BF03-4864-8056-31A46BF68C1D}"/>
              </a:ext>
            </a:extLst>
          </p:cNvPr>
          <p:cNvSpPr txBox="1"/>
          <p:nvPr/>
        </p:nvSpPr>
        <p:spPr>
          <a:xfrm>
            <a:off x="623456" y="432183"/>
            <a:ext cx="9615054" cy="3416320"/>
          </a:xfrm>
          <a:prstGeom prst="rect">
            <a:avLst/>
          </a:prstGeom>
          <a:noFill/>
        </p:spPr>
        <p:txBody>
          <a:bodyPr wrap="square">
            <a:spAutoFit/>
          </a:bodyPr>
          <a:lstStyle/>
          <a:p>
            <a:r>
              <a:rPr lang="tr-TR" sz="3600" dirty="0">
                <a:solidFill>
                  <a:srgbClr val="FFFF00"/>
                </a:solidFill>
              </a:rPr>
              <a:t>Bölünebilirlik</a:t>
            </a:r>
          </a:p>
          <a:p>
            <a:r>
              <a:rPr lang="tr-TR" dirty="0"/>
              <a:t> </a:t>
            </a:r>
            <a:r>
              <a:rPr lang="tr-TR" sz="2000" dirty="0">
                <a:solidFill>
                  <a:schemeClr val="bg1"/>
                </a:solidFill>
              </a:rPr>
              <a:t>• Altını ufak parçalara bölsek, en ufağı 1 gram olsa yine de oldukça yüksek bir rakam. Ekmek almak için altın kullanamayız mesela. O nedenle özellikle mikro ödemeler için elverişli değil. Notumuz: C </a:t>
            </a:r>
          </a:p>
          <a:p>
            <a:endParaRPr lang="tr-TR" sz="2000" dirty="0">
              <a:solidFill>
                <a:schemeClr val="bg1"/>
              </a:solidFill>
            </a:endParaRPr>
          </a:p>
          <a:p>
            <a:r>
              <a:rPr lang="tr-TR" sz="2000" dirty="0">
                <a:solidFill>
                  <a:schemeClr val="bg1"/>
                </a:solidFill>
              </a:rPr>
              <a:t>• İtibari para bu anlamda gayet iyi. Kuruşlara kadar inebiliyorsunuz. Notumuz: A</a:t>
            </a:r>
          </a:p>
          <a:p>
            <a:endParaRPr lang="tr-TR" sz="2000" dirty="0">
              <a:solidFill>
                <a:schemeClr val="bg1"/>
              </a:solidFill>
            </a:endParaRPr>
          </a:p>
          <a:p>
            <a:r>
              <a:rPr lang="tr-TR" sz="2000" dirty="0">
                <a:solidFill>
                  <a:schemeClr val="bg1"/>
                </a:solidFill>
              </a:rPr>
              <a:t> • Bitcoin ise çok daha küçük parçalara inebildiği için itibari paralardan bir adım önde (gerçi çok ufak paraları transfer etmek komisyon rakamlarından dolayı çok mantıklı olmayabilir). Notumuz: A+</a:t>
            </a:r>
          </a:p>
        </p:txBody>
      </p:sp>
    </p:spTree>
    <p:extLst>
      <p:ext uri="{BB962C8B-B14F-4D97-AF65-F5344CB8AC3E}">
        <p14:creationId xmlns:p14="http://schemas.microsoft.com/office/powerpoint/2010/main" val="2467651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92B11F9D-48E6-4224-A890-243AE6E3B70A}"/>
              </a:ext>
            </a:extLst>
          </p:cNvPr>
          <p:cNvSpPr txBox="1"/>
          <p:nvPr/>
        </p:nvSpPr>
        <p:spPr>
          <a:xfrm>
            <a:off x="900545" y="487786"/>
            <a:ext cx="10155381" cy="4031873"/>
          </a:xfrm>
          <a:prstGeom prst="rect">
            <a:avLst/>
          </a:prstGeom>
          <a:noFill/>
        </p:spPr>
        <p:txBody>
          <a:bodyPr wrap="square">
            <a:spAutoFit/>
          </a:bodyPr>
          <a:lstStyle/>
          <a:p>
            <a:r>
              <a:rPr lang="tr-TR" sz="3600" dirty="0">
                <a:solidFill>
                  <a:srgbClr val="FFFF00"/>
                </a:solidFill>
              </a:rPr>
              <a:t>Kısıt</a:t>
            </a:r>
          </a:p>
          <a:p>
            <a:r>
              <a:rPr lang="tr-TR" sz="2000" dirty="0">
                <a:solidFill>
                  <a:schemeClr val="bg1"/>
                </a:solidFill>
              </a:rPr>
              <a:t>• Altın, şu anda dünyada hatırı sayılır miktarda var ve yeni büyük bir arz beklenmiyor. Yine de teknolojideki değişimler kimi elde edilmesi zor rezervleri ekonomik hale getirip arzda artışa yol açabilir. Notumuz: A</a:t>
            </a:r>
          </a:p>
          <a:p>
            <a:endParaRPr lang="tr-TR" sz="2000" dirty="0">
              <a:solidFill>
                <a:schemeClr val="bg1"/>
              </a:solidFill>
            </a:endParaRPr>
          </a:p>
          <a:p>
            <a:r>
              <a:rPr lang="tr-TR" sz="2000" dirty="0">
                <a:solidFill>
                  <a:schemeClr val="bg1"/>
                </a:solidFill>
              </a:rPr>
              <a:t> • Maalesef itibari paralar bu alanda sınıfta kaldılar. Zira para musluğu Merkez Bankaları’nın elinde ve para arzı ciddi boyutlara ulaşabiliyor. Notumuz: F</a:t>
            </a:r>
          </a:p>
          <a:p>
            <a:endParaRPr lang="tr-TR" sz="2000" dirty="0">
              <a:solidFill>
                <a:schemeClr val="bg1"/>
              </a:solidFill>
            </a:endParaRPr>
          </a:p>
          <a:p>
            <a:r>
              <a:rPr lang="tr-TR" sz="2000" dirty="0">
                <a:solidFill>
                  <a:schemeClr val="bg1"/>
                </a:solidFill>
              </a:rPr>
              <a:t> • Bitcoin’in altın ve itibari paralara göre en ayırt edici özelliği bu. Şu anda Bitcoin’in %80’i tedavülde. Kalan %20 ise 2140 yılına kadar her dört yılda bir azalarak tedavüle girecek. Arz belli ve gittikçe azalacağı için deflasyonist bir trend yaşanacağı söyleniyor ama bu Bitcoin fiyatı ileride artacak diye kesin bir hüküm vermeye yeterli değil. Notumuz: A+</a:t>
            </a:r>
          </a:p>
        </p:txBody>
      </p:sp>
    </p:spTree>
    <p:extLst>
      <p:ext uri="{BB962C8B-B14F-4D97-AF65-F5344CB8AC3E}">
        <p14:creationId xmlns:p14="http://schemas.microsoft.com/office/powerpoint/2010/main" val="2455112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ED6A34F6-ADAC-42A7-BF5F-B637C88E3C19}"/>
              </a:ext>
            </a:extLst>
          </p:cNvPr>
          <p:cNvSpPr txBox="1"/>
          <p:nvPr/>
        </p:nvSpPr>
        <p:spPr>
          <a:xfrm>
            <a:off x="504186" y="1350014"/>
            <a:ext cx="3643745" cy="3108543"/>
          </a:xfrm>
          <a:prstGeom prst="rect">
            <a:avLst/>
          </a:prstGeom>
          <a:solidFill>
            <a:schemeClr val="tx1"/>
          </a:solidFill>
        </p:spPr>
        <p:txBody>
          <a:bodyPr wrap="square">
            <a:spAutoFit/>
          </a:bodyPr>
          <a:lstStyle/>
          <a:p>
            <a:r>
              <a:rPr lang="tr-TR" sz="2800" dirty="0">
                <a:solidFill>
                  <a:schemeClr val="bg1"/>
                </a:solidFill>
              </a:rPr>
              <a:t>Evet-yukarıda saydığımız özelliklere bakınca Bitcoin’in para olduğu konusunda hiçbir kuşku yok. Ne kadar değerlidir, ona da yanıt aradık.</a:t>
            </a:r>
          </a:p>
        </p:txBody>
      </p:sp>
      <p:pic>
        <p:nvPicPr>
          <p:cNvPr id="4" name="Resim 3">
            <a:extLst>
              <a:ext uri="{FF2B5EF4-FFF2-40B4-BE49-F238E27FC236}">
                <a16:creationId xmlns:a16="http://schemas.microsoft.com/office/drawing/2014/main" id="{AE3CB611-1B16-4C75-9ABB-501A364F6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330" y="0"/>
            <a:ext cx="7129670" cy="6858000"/>
          </a:xfrm>
          <a:prstGeom prst="rect">
            <a:avLst/>
          </a:prstGeom>
        </p:spPr>
      </p:pic>
    </p:spTree>
    <p:extLst>
      <p:ext uri="{BB962C8B-B14F-4D97-AF65-F5344CB8AC3E}">
        <p14:creationId xmlns:p14="http://schemas.microsoft.com/office/powerpoint/2010/main" val="351565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F29E3513-82F3-41EB-A5B4-A1E033899F22}"/>
              </a:ext>
            </a:extLst>
          </p:cNvPr>
          <p:cNvSpPr txBox="1"/>
          <p:nvPr/>
        </p:nvSpPr>
        <p:spPr>
          <a:xfrm>
            <a:off x="734290" y="653902"/>
            <a:ext cx="10072255" cy="3724096"/>
          </a:xfrm>
          <a:prstGeom prst="rect">
            <a:avLst/>
          </a:prstGeom>
          <a:noFill/>
        </p:spPr>
        <p:txBody>
          <a:bodyPr wrap="square">
            <a:spAutoFit/>
          </a:bodyPr>
          <a:lstStyle/>
          <a:p>
            <a:r>
              <a:rPr lang="tr-TR" sz="3600" dirty="0">
                <a:solidFill>
                  <a:srgbClr val="FFFF00"/>
                </a:solidFill>
              </a:rPr>
              <a:t>SONUÇ</a:t>
            </a:r>
          </a:p>
          <a:p>
            <a:r>
              <a:rPr lang="tr-TR" sz="2000" dirty="0">
                <a:solidFill>
                  <a:schemeClr val="bg1"/>
                </a:solidFill>
              </a:rPr>
              <a:t>• Bir nesneyi para diye adlandırmamız için insanlar arasındaki ticari ilişkilere aracılık etmesi ve insanlar tarafından ona bir değer atfedilmesi olmazsa olmaz koşullar .</a:t>
            </a:r>
          </a:p>
          <a:p>
            <a:endParaRPr lang="tr-TR" sz="2000" dirty="0">
              <a:solidFill>
                <a:schemeClr val="bg1"/>
              </a:solidFill>
            </a:endParaRPr>
          </a:p>
          <a:p>
            <a:r>
              <a:rPr lang="tr-TR" sz="2000" dirty="0">
                <a:solidFill>
                  <a:schemeClr val="bg1"/>
                </a:solidFill>
              </a:rPr>
              <a:t>• Bunun yanında para ne kadar kullanışlı ise ve sirkülasyonu artar ise o kadar değerli oluyor.</a:t>
            </a:r>
          </a:p>
          <a:p>
            <a:r>
              <a:rPr lang="tr-TR" sz="2000" dirty="0">
                <a:solidFill>
                  <a:schemeClr val="bg1"/>
                </a:solidFill>
              </a:rPr>
              <a:t> </a:t>
            </a:r>
          </a:p>
          <a:p>
            <a:r>
              <a:rPr lang="tr-TR" sz="2000" dirty="0">
                <a:solidFill>
                  <a:schemeClr val="bg1"/>
                </a:solidFill>
              </a:rPr>
              <a:t>• Tarihte alışveriş ve değer korunumu için önce altın, sonrasında ise Merkez Bankalarının bastıkları banknotlar kullanılmış .</a:t>
            </a:r>
          </a:p>
          <a:p>
            <a:endParaRPr lang="tr-TR" sz="2000" dirty="0">
              <a:solidFill>
                <a:schemeClr val="bg1"/>
              </a:solidFill>
            </a:endParaRPr>
          </a:p>
          <a:p>
            <a:r>
              <a:rPr lang="tr-TR" sz="2000" dirty="0">
                <a:solidFill>
                  <a:schemeClr val="bg1"/>
                </a:solidFill>
              </a:rPr>
              <a:t>• Bitcoin’i altın ve banknotlar ile karşılaştırdığımızda, dezavantajları olsa da genel olarak kullanışlılık açısından bu iki araçtan bir adım önde görünüyor.</a:t>
            </a:r>
          </a:p>
        </p:txBody>
      </p:sp>
    </p:spTree>
    <p:extLst>
      <p:ext uri="{BB962C8B-B14F-4D97-AF65-F5344CB8AC3E}">
        <p14:creationId xmlns:p14="http://schemas.microsoft.com/office/powerpoint/2010/main" val="5327934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47DF937-90D1-43A7-989D-40DA48DEF9C9}"/>
              </a:ext>
            </a:extLst>
          </p:cNvPr>
          <p:cNvSpPr txBox="1"/>
          <p:nvPr/>
        </p:nvSpPr>
        <p:spPr>
          <a:xfrm>
            <a:off x="360217" y="376674"/>
            <a:ext cx="10598728" cy="2185214"/>
          </a:xfrm>
          <a:prstGeom prst="rect">
            <a:avLst/>
          </a:prstGeom>
          <a:noFill/>
        </p:spPr>
        <p:txBody>
          <a:bodyPr wrap="square">
            <a:spAutoFit/>
          </a:bodyPr>
          <a:lstStyle/>
          <a:p>
            <a:r>
              <a:rPr lang="tr-TR" sz="3600" dirty="0">
                <a:solidFill>
                  <a:srgbClr val="FFFF00"/>
                </a:solidFill>
                <a:latin typeface="Arial" panose="020B0604020202020204" pitchFamily="34" charset="0"/>
                <a:cs typeface="Arial" panose="020B0604020202020204" pitchFamily="34" charset="0"/>
              </a:rPr>
              <a:t>Bitcoin işlemi nasıl gerçekleşiyor?</a:t>
            </a:r>
          </a:p>
          <a:p>
            <a:r>
              <a:rPr lang="tr-TR" sz="2000" dirty="0">
                <a:solidFill>
                  <a:schemeClr val="bg1"/>
                </a:solidFill>
              </a:rPr>
              <a:t>• Bitcoin üzerindeki işlemler makineler tarafından teyit ediliyor, edilmez ise işlem geçersiz sayılıyor .</a:t>
            </a:r>
          </a:p>
          <a:p>
            <a:endParaRPr lang="tr-TR" sz="2000" dirty="0">
              <a:solidFill>
                <a:schemeClr val="bg1"/>
              </a:solidFill>
            </a:endParaRPr>
          </a:p>
          <a:p>
            <a:r>
              <a:rPr lang="tr-TR" sz="2000" dirty="0">
                <a:solidFill>
                  <a:schemeClr val="bg1"/>
                </a:solidFill>
              </a:rPr>
              <a:t>• Varsayalım biri Bitcoin sistemindeki makinelerin çoğunu ele geçirdi; yapabileceği en tehlikeli iş en son 10 dakikada yapılmış bir işlemi geri çevirmek olur, kişilerin varlıklarına zarar veremez. Bitcoin hiçbir varlığın sahibinin haberi olmadan elden ele dolaşmasına da izin vermez.</a:t>
            </a:r>
          </a:p>
        </p:txBody>
      </p:sp>
      <p:sp>
        <p:nvSpPr>
          <p:cNvPr id="5" name="Metin kutusu 4">
            <a:extLst>
              <a:ext uri="{FF2B5EF4-FFF2-40B4-BE49-F238E27FC236}">
                <a16:creationId xmlns:a16="http://schemas.microsoft.com/office/drawing/2014/main" id="{34A3424C-42AE-434F-BE0E-3EBC0BAEE734}"/>
              </a:ext>
            </a:extLst>
          </p:cNvPr>
          <p:cNvSpPr txBox="1"/>
          <p:nvPr/>
        </p:nvSpPr>
        <p:spPr>
          <a:xfrm>
            <a:off x="360217" y="2967335"/>
            <a:ext cx="10224656" cy="707886"/>
          </a:xfrm>
          <a:prstGeom prst="rect">
            <a:avLst/>
          </a:prstGeom>
          <a:noFill/>
        </p:spPr>
        <p:txBody>
          <a:bodyPr wrap="square">
            <a:spAutoFit/>
          </a:bodyPr>
          <a:lstStyle/>
          <a:p>
            <a:r>
              <a:rPr lang="tr-TR" sz="2000" dirty="0">
                <a:solidFill>
                  <a:schemeClr val="bg1"/>
                </a:solidFill>
              </a:rPr>
              <a:t>Bir Bitcoin işlemi nasıl bir ‘şey’? Bitcoin işlemi özünde herhangi bir miktarda paranın (bu sistemde bu para BTC olarak geçiyor) sahipliğinin bir kişiden diğerine transfer edilmesi demek</a:t>
            </a:r>
          </a:p>
        </p:txBody>
      </p:sp>
    </p:spTree>
    <p:extLst>
      <p:ext uri="{BB962C8B-B14F-4D97-AF65-F5344CB8AC3E}">
        <p14:creationId xmlns:p14="http://schemas.microsoft.com/office/powerpoint/2010/main" val="21901919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6CCCAAA9-5151-447D-A90B-F5D8A7B7439F}"/>
              </a:ext>
            </a:extLst>
          </p:cNvPr>
          <p:cNvSpPr txBox="1"/>
          <p:nvPr/>
        </p:nvSpPr>
        <p:spPr>
          <a:xfrm>
            <a:off x="472043" y="219095"/>
            <a:ext cx="8861961" cy="646331"/>
          </a:xfrm>
          <a:prstGeom prst="rect">
            <a:avLst/>
          </a:prstGeom>
          <a:noFill/>
        </p:spPr>
        <p:txBody>
          <a:bodyPr wrap="square">
            <a:spAutoFit/>
          </a:bodyPr>
          <a:lstStyle/>
          <a:p>
            <a:r>
              <a:rPr lang="tr-TR" sz="3600" dirty="0">
                <a:solidFill>
                  <a:srgbClr val="FFFF00"/>
                </a:solidFill>
              </a:rPr>
              <a:t>Bitcoin işleminin temel mantığı ne?</a:t>
            </a:r>
          </a:p>
        </p:txBody>
      </p:sp>
      <p:pic>
        <p:nvPicPr>
          <p:cNvPr id="5" name="Resim 4">
            <a:extLst>
              <a:ext uri="{FF2B5EF4-FFF2-40B4-BE49-F238E27FC236}">
                <a16:creationId xmlns:a16="http://schemas.microsoft.com/office/drawing/2014/main" id="{E5D21CC6-0208-4D92-A280-8AC310B36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26" y="1029470"/>
            <a:ext cx="5753903" cy="2257740"/>
          </a:xfrm>
          <a:prstGeom prst="rect">
            <a:avLst/>
          </a:prstGeom>
        </p:spPr>
      </p:pic>
      <p:sp>
        <p:nvSpPr>
          <p:cNvPr id="7" name="Metin kutusu 6">
            <a:extLst>
              <a:ext uri="{FF2B5EF4-FFF2-40B4-BE49-F238E27FC236}">
                <a16:creationId xmlns:a16="http://schemas.microsoft.com/office/drawing/2014/main" id="{EFA4E54F-CB7A-4B28-8DF9-D392FF05C0E0}"/>
              </a:ext>
            </a:extLst>
          </p:cNvPr>
          <p:cNvSpPr txBox="1"/>
          <p:nvPr/>
        </p:nvSpPr>
        <p:spPr>
          <a:xfrm>
            <a:off x="582726" y="3570791"/>
            <a:ext cx="10604665" cy="2554545"/>
          </a:xfrm>
          <a:prstGeom prst="rect">
            <a:avLst/>
          </a:prstGeom>
          <a:noFill/>
        </p:spPr>
        <p:txBody>
          <a:bodyPr wrap="square">
            <a:spAutoFit/>
          </a:bodyPr>
          <a:lstStyle/>
          <a:p>
            <a:r>
              <a:rPr lang="tr-TR" sz="2000" dirty="0">
                <a:solidFill>
                  <a:schemeClr val="bg1"/>
                </a:solidFill>
              </a:rPr>
              <a:t>Bir Bitcoin işlemi gerçekleşirken temel birkaç mantık var. Gelin onlara bir parça değinelim. Bitcoin’in karışmaması, herhangi bir şekilde rahat takip edilebilmesi için temel iki kural var:</a:t>
            </a:r>
          </a:p>
          <a:p>
            <a:r>
              <a:rPr lang="tr-TR" sz="2000" dirty="0">
                <a:solidFill>
                  <a:schemeClr val="bg1"/>
                </a:solidFill>
              </a:rPr>
              <a:t> 1. Öncelikle size gelen Bitcoin’ler her zaman ayrı ayrı dururlar. Hiçbir zaman birbirleri ile karışmazlar.</a:t>
            </a:r>
          </a:p>
          <a:p>
            <a:endParaRPr lang="tr-TR" sz="2000" dirty="0">
              <a:solidFill>
                <a:schemeClr val="bg1"/>
              </a:solidFill>
            </a:endParaRPr>
          </a:p>
          <a:p>
            <a:r>
              <a:rPr lang="tr-TR" sz="2000" dirty="0">
                <a:solidFill>
                  <a:schemeClr val="bg1"/>
                </a:solidFill>
              </a:rPr>
              <a:t> 2. Sonra her Bitcoin yalnızca bir kez kullanılır. Evet, yanlış duymadınız. Her Bitcoin miktarı ne olursa olsun, bir kez kullanılır. Örnek verelim: Diyelim size Ali’den 0,5 BTC (Bitcoin) ve Ayşe’den de 0,4 BTC geldi. Cüzdanınızda bu iki para ayrı ayrı durur. Birbirine karıştırılmaz. Ve diyelim ki siz şimdi Barış’a 0,3 BTC göndereceksiniz</a:t>
            </a:r>
            <a:r>
              <a:rPr lang="tr-TR" dirty="0"/>
              <a:t>.</a:t>
            </a:r>
          </a:p>
        </p:txBody>
      </p:sp>
    </p:spTree>
    <p:extLst>
      <p:ext uri="{BB962C8B-B14F-4D97-AF65-F5344CB8AC3E}">
        <p14:creationId xmlns:p14="http://schemas.microsoft.com/office/powerpoint/2010/main" val="4219458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1BB9CCFC-AF2A-4B8D-93B2-C381F506DFD3}"/>
              </a:ext>
            </a:extLst>
          </p:cNvPr>
          <p:cNvSpPr txBox="1"/>
          <p:nvPr/>
        </p:nvSpPr>
        <p:spPr>
          <a:xfrm>
            <a:off x="261256" y="298633"/>
            <a:ext cx="11115305" cy="1938992"/>
          </a:xfrm>
          <a:prstGeom prst="rect">
            <a:avLst/>
          </a:prstGeom>
          <a:noFill/>
        </p:spPr>
        <p:txBody>
          <a:bodyPr wrap="square">
            <a:spAutoFit/>
          </a:bodyPr>
          <a:lstStyle/>
          <a:p>
            <a:r>
              <a:rPr lang="tr-TR" sz="2000" dirty="0">
                <a:solidFill>
                  <a:schemeClr val="bg1"/>
                </a:solidFill>
              </a:rPr>
              <a:t>Sistem şöyle çalışır: Ali’den gelmiş 0,5 BTC alınır. Sonrasında bu paranın 0,3 BTC’si Barış’a gönderilir, kalan 0,2 BTC benim adıma yaratılan yeni bir Bitcoin adresine gönderilir (ve benim cüzdanıma geri döner). Yani bir nevi elimde 0,5 BTC bütün banknot var, Barış’a 0,3 BTC verdim, kalan 0,2 BTC de “paranın üstü” olarak bana geri döndü. Bu ortaya çıkan iki paraya (0,3 BTC ve 0,2 BTC) UTXO Unspent Transaction Amount denir. Yani benim cüzdanımda duran 0,5 BTC yok edildi, yerine bende ve Barış’ta iki parça halinde 0,5 BTC (eksi komisyon) yaratıldı.</a:t>
            </a:r>
          </a:p>
        </p:txBody>
      </p:sp>
      <p:sp>
        <p:nvSpPr>
          <p:cNvPr id="5" name="Metin kutusu 4">
            <a:extLst>
              <a:ext uri="{FF2B5EF4-FFF2-40B4-BE49-F238E27FC236}">
                <a16:creationId xmlns:a16="http://schemas.microsoft.com/office/drawing/2014/main" id="{17321B2B-521B-4A3C-B9CA-56C489CE437E}"/>
              </a:ext>
            </a:extLst>
          </p:cNvPr>
          <p:cNvSpPr txBox="1"/>
          <p:nvPr/>
        </p:nvSpPr>
        <p:spPr>
          <a:xfrm>
            <a:off x="55418" y="2237625"/>
            <a:ext cx="11475521" cy="1631216"/>
          </a:xfrm>
          <a:prstGeom prst="rect">
            <a:avLst/>
          </a:prstGeom>
          <a:noFill/>
        </p:spPr>
        <p:txBody>
          <a:bodyPr wrap="square">
            <a:spAutoFit/>
          </a:bodyPr>
          <a:lstStyle/>
          <a:p>
            <a:r>
              <a:rPr lang="tr-TR" sz="2000" dirty="0">
                <a:solidFill>
                  <a:schemeClr val="bg1"/>
                </a:solidFill>
              </a:rPr>
              <a:t>İşte bu yüzden yukarıdaki ilk orijinal örnekte de paranın gittiği iki adres görüyorsunuz pembe renkte. Üstteki pembe renkli olan alıcının, alttaki ise gönderici için yaratılan yeni adres. Artık cüzdanımda Ayşe’den gelen 0,4 BTC ve Barış’a gönderdiğim paradan geri dönen 0,2 BTC toplam 0,6 BTC var (yine ayrı ayrı duruyorlar). İşte bu nedenle para bir adrese geliyor ama çıkarken cüzdandan çıkıyor. Çünkü gönderilen paranın üstünün geri alınması cüzdana (onun için yaratılan yeni adrese) yapılıyor. Gönderilen adres yok oluyor</a:t>
            </a:r>
          </a:p>
        </p:txBody>
      </p:sp>
    </p:spTree>
    <p:extLst>
      <p:ext uri="{BB962C8B-B14F-4D97-AF65-F5344CB8AC3E}">
        <p14:creationId xmlns:p14="http://schemas.microsoft.com/office/powerpoint/2010/main" val="14109663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B7E3F79-2571-4BBD-BAAF-D86980E5D1AB}"/>
              </a:ext>
            </a:extLst>
          </p:cNvPr>
          <p:cNvSpPr txBox="1"/>
          <p:nvPr/>
        </p:nvSpPr>
        <p:spPr>
          <a:xfrm>
            <a:off x="637307" y="382012"/>
            <a:ext cx="10709566" cy="2677656"/>
          </a:xfrm>
          <a:prstGeom prst="rect">
            <a:avLst/>
          </a:prstGeom>
          <a:noFill/>
        </p:spPr>
        <p:txBody>
          <a:bodyPr wrap="square">
            <a:spAutoFit/>
          </a:bodyPr>
          <a:lstStyle/>
          <a:p>
            <a:r>
              <a:rPr lang="tr-TR" sz="2400" dirty="0">
                <a:solidFill>
                  <a:schemeClr val="bg1"/>
                </a:solidFill>
              </a:rPr>
              <a:t>İşte böyle. Bir Bitcoin işleminin nasıl gerçekleştiğini görmek size bu karmaşık dünyada içinizi biraz daha rahatlatabilir. Bitcoin aslında sahibi olduğuna emin olabileceğiniz belki de tek varlık. Elinizde banknot varsa sahte çıkabilir. Keza altın varsa da öyle; gerçek olup olmadığını anlamak için testten geçirmeniz gerekir. Bitcoin için öyle değil. Gönderin birine parayı sistem reddetmiyor ise gerçektir. Bitcoin’e sahipseniz yapmanız gereken tek kritik konu Özel Anahtarınızı kaybetmemek. Ona sahip oldukça o para siz istediğiniz sürece sizin olacak merak etmeyin.</a:t>
            </a:r>
          </a:p>
        </p:txBody>
      </p:sp>
    </p:spTree>
    <p:extLst>
      <p:ext uri="{BB962C8B-B14F-4D97-AF65-F5344CB8AC3E}">
        <p14:creationId xmlns:p14="http://schemas.microsoft.com/office/powerpoint/2010/main" val="3481952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2844168-4122-4061-A79C-1F1F9EC02271}"/>
              </a:ext>
            </a:extLst>
          </p:cNvPr>
          <p:cNvSpPr txBox="1"/>
          <p:nvPr/>
        </p:nvSpPr>
        <p:spPr>
          <a:xfrm>
            <a:off x="180110" y="0"/>
            <a:ext cx="4648645" cy="584775"/>
          </a:xfrm>
          <a:prstGeom prst="rect">
            <a:avLst/>
          </a:prstGeom>
          <a:noFill/>
        </p:spPr>
        <p:txBody>
          <a:bodyPr wrap="none" rtlCol="0">
            <a:spAutoFit/>
          </a:bodyPr>
          <a:lstStyle/>
          <a:p>
            <a:r>
              <a:rPr lang="tr-TR" sz="3200" dirty="0">
                <a:solidFill>
                  <a:srgbClr val="FFFF00"/>
                </a:solidFill>
              </a:rPr>
              <a:t>POPÜLER KRİPTO PARALAR</a:t>
            </a:r>
          </a:p>
        </p:txBody>
      </p:sp>
      <p:pic>
        <p:nvPicPr>
          <p:cNvPr id="4" name="Resim 3">
            <a:extLst>
              <a:ext uri="{FF2B5EF4-FFF2-40B4-BE49-F238E27FC236}">
                <a16:creationId xmlns:a16="http://schemas.microsoft.com/office/drawing/2014/main" id="{ADF3EB18-EA9E-4312-BCC9-1951FC7F6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474" y="584776"/>
            <a:ext cx="4946072" cy="5968424"/>
          </a:xfrm>
          <a:prstGeom prst="rect">
            <a:avLst/>
          </a:prstGeom>
        </p:spPr>
      </p:pic>
      <p:pic>
        <p:nvPicPr>
          <p:cNvPr id="6" name="Resim 5">
            <a:extLst>
              <a:ext uri="{FF2B5EF4-FFF2-40B4-BE49-F238E27FC236}">
                <a16:creationId xmlns:a16="http://schemas.microsoft.com/office/drawing/2014/main" id="{E1FF55C9-E3E7-412C-A4E6-6F506B90F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227" y="534842"/>
            <a:ext cx="4958501" cy="5968425"/>
          </a:xfrm>
          <a:prstGeom prst="rect">
            <a:avLst/>
          </a:prstGeom>
        </p:spPr>
      </p:pic>
    </p:spTree>
    <p:extLst>
      <p:ext uri="{BB962C8B-B14F-4D97-AF65-F5344CB8AC3E}">
        <p14:creationId xmlns:p14="http://schemas.microsoft.com/office/powerpoint/2010/main" val="21197317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3A087784-9EC2-44D4-9536-B5127A9366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dirty="0"/>
          </a:p>
        </p:txBody>
      </p:sp>
      <p:pic>
        <p:nvPicPr>
          <p:cNvPr id="8" name="Resim 7">
            <a:extLst>
              <a:ext uri="{FF2B5EF4-FFF2-40B4-BE49-F238E27FC236}">
                <a16:creationId xmlns:a16="http://schemas.microsoft.com/office/drawing/2014/main" id="{29FA8EA2-0F77-45AC-AB44-C804F6C40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706582"/>
            <a:ext cx="12302836" cy="80633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0" name="Metin kutusu 9">
            <a:extLst>
              <a:ext uri="{FF2B5EF4-FFF2-40B4-BE49-F238E27FC236}">
                <a16:creationId xmlns:a16="http://schemas.microsoft.com/office/drawing/2014/main" id="{ADA08130-8C0D-4D38-88B7-FA61E12ECDA4}"/>
              </a:ext>
            </a:extLst>
          </p:cNvPr>
          <p:cNvSpPr txBox="1"/>
          <p:nvPr/>
        </p:nvSpPr>
        <p:spPr>
          <a:xfrm>
            <a:off x="2590799" y="110835"/>
            <a:ext cx="3352801" cy="658835"/>
          </a:xfrm>
          <a:prstGeom prst="rect">
            <a:avLst/>
          </a:prstGeom>
          <a:solidFill>
            <a:schemeClr val="bg1"/>
          </a:solidFill>
        </p:spPr>
        <p:txBody>
          <a:bodyPr wrap="square">
            <a:spAutoFit/>
          </a:bodyPr>
          <a:lstStyle/>
          <a:p>
            <a:pPr algn="just">
              <a:lnSpc>
                <a:spcPct val="107000"/>
              </a:lnSpc>
              <a:spcAft>
                <a:spcPts val="800"/>
              </a:spcAft>
            </a:pPr>
            <a:r>
              <a:rPr lang="tr-TR" sz="3600" b="1" dirty="0">
                <a:solidFill>
                  <a:srgbClr val="0070C0"/>
                </a:solidFill>
                <a:effectLst/>
                <a:latin typeface="Proxima"/>
                <a:ea typeface="Times New Roman" panose="02020603050405020304" pitchFamily="18" charset="0"/>
                <a:cs typeface="Times New Roman" panose="02020603050405020304" pitchFamily="18" charset="0"/>
              </a:rPr>
              <a:t>NFT NEDİR?</a:t>
            </a:r>
            <a:endParaRPr lang="tr-TR" sz="3600" b="1" dirty="0">
              <a:solidFill>
                <a:srgbClr val="0070C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4235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76D289E-E794-43FA-AA67-2C56C4A09FDF}"/>
              </a:ext>
            </a:extLst>
          </p:cNvPr>
          <p:cNvSpPr txBox="1"/>
          <p:nvPr/>
        </p:nvSpPr>
        <p:spPr>
          <a:xfrm>
            <a:off x="623454" y="1810183"/>
            <a:ext cx="4100946" cy="4093428"/>
          </a:xfrm>
          <a:prstGeom prst="rect">
            <a:avLst/>
          </a:prstGeom>
          <a:noFill/>
        </p:spPr>
        <p:txBody>
          <a:bodyPr wrap="square">
            <a:spAutoFit/>
          </a:bodyPr>
          <a:lstStyle/>
          <a:p>
            <a:r>
              <a:rPr lang="tr-TR" sz="2000" b="0" i="0" dirty="0">
                <a:solidFill>
                  <a:schemeClr val="bg1"/>
                </a:solidFill>
                <a:effectLst/>
                <a:latin typeface="Barlow" panose="00000500000000000000" pitchFamily="2" charset="-94"/>
              </a:rPr>
              <a:t>Metaverse izlerini yansıtan diğer bir bilim kurgu yapımı da yaptığı tespitlerle oldukça makul evrenler sunan Black Mirror dizisidir. Her bölümünde farklı bir bilim kurgu evreni sunan dizi, hali hazırda internetin sunduğu imkanları daha ileri boyutlarda hayal ettirmeyi başarıyor. Bu noktada bizi en çok ilgilendiren şeyse şu anda elde ettiğimiz teknolojik gelişmelerin bizi Metaverse’e ne kadar hızlı yaklaştırdığını fark ediyor oluşumuz.</a:t>
            </a:r>
            <a:endParaRPr lang="tr-TR" sz="2000" dirty="0">
              <a:solidFill>
                <a:schemeClr val="bg1"/>
              </a:solidFill>
            </a:endParaRPr>
          </a:p>
        </p:txBody>
      </p:sp>
      <p:sp>
        <p:nvSpPr>
          <p:cNvPr id="3" name="Metin kutusu 2">
            <a:extLst>
              <a:ext uri="{FF2B5EF4-FFF2-40B4-BE49-F238E27FC236}">
                <a16:creationId xmlns:a16="http://schemas.microsoft.com/office/drawing/2014/main" id="{3A4781EF-4E81-4BA2-BB93-43B2DD40B8E7}"/>
              </a:ext>
            </a:extLst>
          </p:cNvPr>
          <p:cNvSpPr txBox="1"/>
          <p:nvPr/>
        </p:nvSpPr>
        <p:spPr>
          <a:xfrm>
            <a:off x="789709" y="334878"/>
            <a:ext cx="6096000" cy="646331"/>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Black Mirror</a:t>
            </a:r>
            <a:endParaRPr lang="tr-TR" sz="3600" b="1" i="0" dirty="0">
              <a:solidFill>
                <a:srgbClr val="FFFF00"/>
              </a:solidFill>
              <a:effectLst/>
              <a:latin typeface="Montserrat" panose="00000500000000000000" pitchFamily="2" charset="-94"/>
            </a:endParaRPr>
          </a:p>
        </p:txBody>
      </p:sp>
      <p:pic>
        <p:nvPicPr>
          <p:cNvPr id="4" name="Picture 2" descr="yasami sorgulatan ayna geri dondu black mirror un 4 sezonu yayinlandi 1514554204">
            <a:extLst>
              <a:ext uri="{FF2B5EF4-FFF2-40B4-BE49-F238E27FC236}">
                <a16:creationId xmlns:a16="http://schemas.microsoft.com/office/drawing/2014/main" id="{47EF03F3-6ADB-4CC7-A9C7-09D56D95F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611" y="1657783"/>
            <a:ext cx="619125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120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2F5816D9-D149-453B-A4B2-8764347AF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91" y="0"/>
            <a:ext cx="11734799" cy="685799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9498824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1AFF1CF-A319-4A96-A776-9304BFCBC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3" y="124691"/>
            <a:ext cx="11720945" cy="6844145"/>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87309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0216519-0AFF-45D6-A37D-DDA8E4707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27" y="415637"/>
            <a:ext cx="11720946" cy="65393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093131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35280DB-98CC-4F0B-BC91-8012CBEAE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55" y="356754"/>
            <a:ext cx="11707090" cy="614449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440573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772485D-0A29-4D89-AF69-0D8E17E66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0"/>
            <a:ext cx="11443855" cy="685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454024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6D5F369-01EF-4521-9013-5D71A68E8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5" y="203705"/>
            <a:ext cx="11734800" cy="645059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634742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CCFD339-B768-4ACF-8976-95A748217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36" y="318655"/>
            <a:ext cx="11665527" cy="637309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506180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259FB79-2D6E-4EE9-9495-7CF0D5893DC5}"/>
              </a:ext>
            </a:extLst>
          </p:cNvPr>
          <p:cNvSpPr txBox="1"/>
          <p:nvPr/>
        </p:nvSpPr>
        <p:spPr>
          <a:xfrm>
            <a:off x="397564" y="347138"/>
            <a:ext cx="5857461" cy="1323439"/>
          </a:xfrm>
          <a:prstGeom prst="rect">
            <a:avLst/>
          </a:prstGeom>
          <a:noFill/>
        </p:spPr>
        <p:txBody>
          <a:bodyPr wrap="square" rtlCol="0">
            <a:spAutoFit/>
          </a:bodyPr>
          <a:lstStyle/>
          <a:p>
            <a:r>
              <a:rPr lang="tr-TR" sz="4000" dirty="0"/>
              <a:t>Kaynakça</a:t>
            </a:r>
          </a:p>
          <a:p>
            <a:endParaRPr lang="tr-TR" sz="4000" dirty="0"/>
          </a:p>
        </p:txBody>
      </p:sp>
      <p:sp>
        <p:nvSpPr>
          <p:cNvPr id="4" name="Metin kutusu 3">
            <a:extLst>
              <a:ext uri="{FF2B5EF4-FFF2-40B4-BE49-F238E27FC236}">
                <a16:creationId xmlns:a16="http://schemas.microsoft.com/office/drawing/2014/main" id="{080AE831-7901-4076-BAE5-A88A5DAFF01A}"/>
              </a:ext>
            </a:extLst>
          </p:cNvPr>
          <p:cNvSpPr txBox="1"/>
          <p:nvPr/>
        </p:nvSpPr>
        <p:spPr>
          <a:xfrm>
            <a:off x="318051" y="1096114"/>
            <a:ext cx="11317357" cy="646331"/>
          </a:xfrm>
          <a:prstGeom prst="rect">
            <a:avLst/>
          </a:prstGeom>
          <a:noFill/>
        </p:spPr>
        <p:txBody>
          <a:bodyPr wrap="square">
            <a:spAutoFit/>
          </a:bodyPr>
          <a:lstStyle/>
          <a:p>
            <a:r>
              <a:rPr lang="tr-TR" dirty="0"/>
              <a:t>Mendling, J., Weber, I., Van Der Aalst, W., Brocke, J. V., Cabanillas, C., Daniel, F., Gal, A. (2017), “Blockchains for business process managementchallenges and opportunities”.arXiv preprint arXiv:1704.03610</a:t>
            </a:r>
          </a:p>
        </p:txBody>
      </p:sp>
      <p:sp>
        <p:nvSpPr>
          <p:cNvPr id="6" name="Metin kutusu 5">
            <a:extLst>
              <a:ext uri="{FF2B5EF4-FFF2-40B4-BE49-F238E27FC236}">
                <a16:creationId xmlns:a16="http://schemas.microsoft.com/office/drawing/2014/main" id="{A137D63B-0EE4-495D-B121-1846DE592792}"/>
              </a:ext>
            </a:extLst>
          </p:cNvPr>
          <p:cNvSpPr txBox="1"/>
          <p:nvPr/>
        </p:nvSpPr>
        <p:spPr>
          <a:xfrm>
            <a:off x="318051" y="1916958"/>
            <a:ext cx="11873949" cy="3416320"/>
          </a:xfrm>
          <a:prstGeom prst="rect">
            <a:avLst/>
          </a:prstGeom>
          <a:noFill/>
        </p:spPr>
        <p:txBody>
          <a:bodyPr wrap="square">
            <a:spAutoFit/>
          </a:bodyPr>
          <a:lstStyle/>
          <a:p>
            <a:r>
              <a:rPr lang="tr-TR" dirty="0"/>
              <a:t>Pilkington, M. (2016). “Blockchain technology: principles and applications”. Research handbook on digital transformations, 225.</a:t>
            </a:r>
          </a:p>
          <a:p>
            <a:r>
              <a:rPr lang="tr-TR" dirty="0"/>
              <a:t> Risius, M., Spohrer, K. (2017), “A Blockchain Research Framework”, Business &amp; Information Systems Engineering, 1-25.</a:t>
            </a:r>
          </a:p>
          <a:p>
            <a:endParaRPr lang="tr-TR" dirty="0"/>
          </a:p>
          <a:p>
            <a:r>
              <a:rPr lang="tr-TR" dirty="0"/>
              <a:t> Shcherbak, S. (2014), “How should Bitcoin be regulated”.Eur. J. Legal Stud., 7, 41.</a:t>
            </a:r>
          </a:p>
          <a:p>
            <a:endParaRPr lang="tr-TR" dirty="0"/>
          </a:p>
          <a:p>
            <a:r>
              <a:rPr lang="tr-TR" dirty="0"/>
              <a:t> Swan, M., (2015), ”Blockchain: Blueprint for a new economy”, O'Reilly Media, Inc. </a:t>
            </a:r>
          </a:p>
          <a:p>
            <a:endParaRPr lang="tr-TR" dirty="0"/>
          </a:p>
          <a:p>
            <a:r>
              <a:rPr lang="tr-TR" dirty="0"/>
              <a:t>Tian, F., (2016), “An agri-food supply chain traceability system for China based on RFID &amp; blockchain technology”. Service Systems and Service Management (ICSSSM), 13th International Conference on. IEEE, 2016. </a:t>
            </a:r>
          </a:p>
          <a:p>
            <a:endParaRPr lang="tr-TR" dirty="0"/>
          </a:p>
          <a:p>
            <a:r>
              <a:rPr lang="tr-TR" dirty="0"/>
              <a:t>Tu, K. V., Meredith, M. W. (2015), ”Rethinking virtual currency regulation in the Bitcoin age”, Wash. L. Rev., 90, 271</a:t>
            </a:r>
          </a:p>
        </p:txBody>
      </p:sp>
      <p:sp>
        <p:nvSpPr>
          <p:cNvPr id="8" name="Metin kutusu 7">
            <a:extLst>
              <a:ext uri="{FF2B5EF4-FFF2-40B4-BE49-F238E27FC236}">
                <a16:creationId xmlns:a16="http://schemas.microsoft.com/office/drawing/2014/main" id="{F92F8599-4321-4E49-A9DE-784311D04415}"/>
              </a:ext>
            </a:extLst>
          </p:cNvPr>
          <p:cNvSpPr txBox="1"/>
          <p:nvPr/>
        </p:nvSpPr>
        <p:spPr>
          <a:xfrm>
            <a:off x="324678" y="5507791"/>
            <a:ext cx="11542643" cy="1200329"/>
          </a:xfrm>
          <a:prstGeom prst="rect">
            <a:avLst/>
          </a:prstGeom>
          <a:noFill/>
        </p:spPr>
        <p:txBody>
          <a:bodyPr wrap="square">
            <a:spAutoFit/>
          </a:bodyPr>
          <a:lstStyle/>
          <a:p>
            <a:r>
              <a:rPr lang="tr-TR" dirty="0"/>
              <a:t>Usta, A., Doğantekin, S., (2017), “Blockchain 101”. Kapital Medya Hizmetleri A.Ş., ISBN: 978-605-4584-97-0, İstanbul</a:t>
            </a:r>
          </a:p>
          <a:p>
            <a:endParaRPr lang="tr-TR" dirty="0"/>
          </a:p>
          <a:p>
            <a:r>
              <a:rPr lang="tr-TR" dirty="0"/>
              <a:t> Vardi, N., (2016), “Bit by Bit: Assessing the Legal Nature of Virtual Currencies”. In Bitcoin and Mobile Payments (pp. 55-71). Palgrave Macmillan, London</a:t>
            </a:r>
          </a:p>
        </p:txBody>
      </p:sp>
    </p:spTree>
    <p:extLst>
      <p:ext uri="{BB962C8B-B14F-4D97-AF65-F5344CB8AC3E}">
        <p14:creationId xmlns:p14="http://schemas.microsoft.com/office/powerpoint/2010/main" val="18946384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10D4098-A908-454D-A2AB-73AF35AF5BA3}"/>
              </a:ext>
            </a:extLst>
          </p:cNvPr>
          <p:cNvSpPr txBox="1"/>
          <p:nvPr/>
        </p:nvSpPr>
        <p:spPr>
          <a:xfrm>
            <a:off x="715617" y="309555"/>
            <a:ext cx="10654747" cy="2031325"/>
          </a:xfrm>
          <a:prstGeom prst="rect">
            <a:avLst/>
          </a:prstGeom>
          <a:noFill/>
        </p:spPr>
        <p:txBody>
          <a:bodyPr wrap="square">
            <a:spAutoFit/>
          </a:bodyPr>
          <a:lstStyle/>
          <a:p>
            <a:r>
              <a:rPr lang="tr-TR" dirty="0"/>
              <a:t>Beck, R., Czepluch, J. S., Lollike, N., Malone, S. (2016), “Blockchainthe Gateway to Trust-Free Cryptographic Transactions”. European Conference on Information Systems 2016 , 153.</a:t>
            </a:r>
          </a:p>
          <a:p>
            <a:endParaRPr lang="tr-TR" dirty="0"/>
          </a:p>
          <a:p>
            <a:r>
              <a:rPr lang="tr-TR" dirty="0"/>
              <a:t> Crosby, M., Pattanayak, P., Verma, S., Kalyanaraman, V. (2016), “Blockchain technology: Beyond bitcoin. Applied Innovation”, 2, 6-10.</a:t>
            </a:r>
          </a:p>
          <a:p>
            <a:endParaRPr lang="tr-TR" dirty="0"/>
          </a:p>
          <a:p>
            <a:r>
              <a:rPr lang="tr-TR" dirty="0"/>
              <a:t> De Filippi, P. (2014), “Bitcoin: a regulatory nightmare to a libertarian dream”</a:t>
            </a:r>
          </a:p>
        </p:txBody>
      </p:sp>
      <p:sp>
        <p:nvSpPr>
          <p:cNvPr id="5" name="Metin kutusu 4">
            <a:extLst>
              <a:ext uri="{FF2B5EF4-FFF2-40B4-BE49-F238E27FC236}">
                <a16:creationId xmlns:a16="http://schemas.microsoft.com/office/drawing/2014/main" id="{0BC02411-B349-408D-9A56-21EEBFD7BEAF}"/>
              </a:ext>
            </a:extLst>
          </p:cNvPr>
          <p:cNvSpPr txBox="1"/>
          <p:nvPr/>
        </p:nvSpPr>
        <p:spPr>
          <a:xfrm>
            <a:off x="821635" y="2606071"/>
            <a:ext cx="10800522" cy="3139321"/>
          </a:xfrm>
          <a:prstGeom prst="rect">
            <a:avLst/>
          </a:prstGeom>
          <a:noFill/>
        </p:spPr>
        <p:txBody>
          <a:bodyPr wrap="square">
            <a:spAutoFit/>
          </a:bodyPr>
          <a:lstStyle/>
          <a:p>
            <a:r>
              <a:rPr lang="tr-TR" dirty="0"/>
              <a:t>Hampton, N., (2016), “Understanding the blockchain hype: Why much of it is nothing more than snake oil and spin. Computerworld”, http://www.computerworld.com.au/article /606253/ understandingblockchain-hype-why-much-it-nothing-more-than-snake-oilspin/.(10.12.2017). </a:t>
            </a:r>
          </a:p>
          <a:p>
            <a:endParaRPr lang="tr-TR" dirty="0"/>
          </a:p>
          <a:p>
            <a:r>
              <a:rPr lang="tr-TR" dirty="0"/>
              <a:t>Iansiti, M., Lakhani, K., (2017), “The Truth About Blockchain”, Harvard Business Reveiw, Vol. 95, No. 1, pp. 118-127.</a:t>
            </a:r>
          </a:p>
          <a:p>
            <a:endParaRPr lang="tr-TR" dirty="0"/>
          </a:p>
          <a:p>
            <a:r>
              <a:rPr lang="tr-TR" dirty="0"/>
              <a:t> Khaqqi, K. N., Sikorski, J. J., Hadinoto, K., Kraft, M. (2018), “Incorporating seller/buyer reputation-based system in blockchain-enabled emission trading application”, Applied Energy, 209, 8-19. </a:t>
            </a:r>
          </a:p>
          <a:p>
            <a:endParaRPr lang="tr-TR" dirty="0"/>
          </a:p>
          <a:p>
            <a:r>
              <a:rPr lang="tr-TR" dirty="0"/>
              <a:t>Lemieux, V. L., Lemieux, V. L. (2016), “Trusting records: is Blockchain technology the answer?”, Records Management Journal, 26(2), 110-139.</a:t>
            </a:r>
          </a:p>
        </p:txBody>
      </p:sp>
      <p:sp>
        <p:nvSpPr>
          <p:cNvPr id="7" name="Metin kutusu 6">
            <a:extLst>
              <a:ext uri="{FF2B5EF4-FFF2-40B4-BE49-F238E27FC236}">
                <a16:creationId xmlns:a16="http://schemas.microsoft.com/office/drawing/2014/main" id="{C15A567D-335C-4ACB-A30B-C8B54EB1488C}"/>
              </a:ext>
            </a:extLst>
          </p:cNvPr>
          <p:cNvSpPr txBox="1"/>
          <p:nvPr/>
        </p:nvSpPr>
        <p:spPr>
          <a:xfrm>
            <a:off x="695739" y="5902114"/>
            <a:ext cx="10800521" cy="646331"/>
          </a:xfrm>
          <a:prstGeom prst="rect">
            <a:avLst/>
          </a:prstGeom>
          <a:noFill/>
        </p:spPr>
        <p:txBody>
          <a:bodyPr wrap="square">
            <a:spAutoFit/>
          </a:bodyPr>
          <a:lstStyle/>
          <a:p>
            <a:r>
              <a:rPr lang="en-US" dirty="0"/>
              <a:t>Nakamoto, S., (2008), “Bitcoin: A Peer-to-Peer Electronic Cash System” , https://bitcoin.org/bitcoin.pdf, (25.10.2017)</a:t>
            </a:r>
            <a:endParaRPr lang="tr-TR" dirty="0"/>
          </a:p>
        </p:txBody>
      </p:sp>
    </p:spTree>
    <p:extLst>
      <p:ext uri="{BB962C8B-B14F-4D97-AF65-F5344CB8AC3E}">
        <p14:creationId xmlns:p14="http://schemas.microsoft.com/office/powerpoint/2010/main" val="34481866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71F205C9-606B-4CF8-BCFA-E9F18B08D493}"/>
              </a:ext>
            </a:extLst>
          </p:cNvPr>
          <p:cNvSpPr txBox="1"/>
          <p:nvPr/>
        </p:nvSpPr>
        <p:spPr>
          <a:xfrm>
            <a:off x="357808" y="550688"/>
            <a:ext cx="10707757" cy="3970318"/>
          </a:xfrm>
          <a:prstGeom prst="rect">
            <a:avLst/>
          </a:prstGeom>
          <a:noFill/>
        </p:spPr>
        <p:txBody>
          <a:bodyPr wrap="square">
            <a:spAutoFit/>
          </a:bodyPr>
          <a:lstStyle/>
          <a:p>
            <a:r>
              <a:rPr lang="tr-TR" dirty="0"/>
              <a:t>Venkat, A., (2018). “Blockchains and APIs”, http://www.noahdatatech.com/blockchain-and-api/, (13.02.2018)</a:t>
            </a:r>
          </a:p>
          <a:p>
            <a:endParaRPr lang="tr-TR" dirty="0"/>
          </a:p>
          <a:p>
            <a:r>
              <a:rPr lang="tr-TR" dirty="0"/>
              <a:t> Xu, X., Pautasso, C., Zhu, L., Gramoli, V., Ponomarev, A., Tran, AB., Chen, S., (2016), “The blockchain as a software connector”. 13th Working IEEE/IFIP conference on software architecture (WICSA), 2016, pp 182–191 </a:t>
            </a:r>
          </a:p>
          <a:p>
            <a:r>
              <a:rPr lang="tr-TR" dirty="0"/>
              <a:t> </a:t>
            </a:r>
          </a:p>
          <a:p>
            <a:r>
              <a:rPr lang="tr-TR" dirty="0"/>
              <a:t>Blokchain Türkiye TBV Turan Sert.</a:t>
            </a:r>
          </a:p>
          <a:p>
            <a:endParaRPr lang="tr-TR" dirty="0"/>
          </a:p>
          <a:p>
            <a:r>
              <a:rPr lang="tr-TR" dirty="0"/>
              <a:t>Yli-Huumo, J., Ko, D., Choi, S., Park, S., Smolander, K., (2016), “Where Is Current Research on Blockchain Technology?” A Systematic Review. PloS one,11(10).</a:t>
            </a:r>
          </a:p>
          <a:p>
            <a:endParaRPr lang="tr-TR" dirty="0"/>
          </a:p>
          <a:p>
            <a:r>
              <a:rPr lang="en-US" dirty="0"/>
              <a:t>Blockchain 3rd IBM Limited Edition by Manav Gupta</a:t>
            </a:r>
            <a:r>
              <a:rPr lang="tr-TR" dirty="0"/>
              <a:t>.</a:t>
            </a:r>
          </a:p>
          <a:p>
            <a:endParaRPr lang="tr-TR" dirty="0"/>
          </a:p>
          <a:p>
            <a:r>
              <a:rPr lang="tr-TR" dirty="0"/>
              <a:t> Zheng, Z., Xie, S., Dai, H. N., Wang, H. (2016), “Blockchain challenges and opportunities: A survey”. Work Pap.–2016</a:t>
            </a:r>
          </a:p>
        </p:txBody>
      </p:sp>
    </p:spTree>
    <p:extLst>
      <p:ext uri="{BB962C8B-B14F-4D97-AF65-F5344CB8AC3E}">
        <p14:creationId xmlns:p14="http://schemas.microsoft.com/office/powerpoint/2010/main" val="3430579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531954D-1FFD-4A9B-BDC9-AC727179019D}"/>
              </a:ext>
            </a:extLst>
          </p:cNvPr>
          <p:cNvSpPr txBox="1"/>
          <p:nvPr/>
        </p:nvSpPr>
        <p:spPr>
          <a:xfrm>
            <a:off x="180109" y="28069"/>
            <a:ext cx="12011891" cy="6801862"/>
          </a:xfrm>
          <a:prstGeom prst="rect">
            <a:avLst/>
          </a:prstGeom>
          <a:noFill/>
        </p:spPr>
        <p:txBody>
          <a:bodyPr wrap="square">
            <a:spAutoFit/>
          </a:bodyPr>
          <a:lstStyle/>
          <a:p>
            <a:pPr algn="l" fontAlgn="base"/>
            <a:r>
              <a:rPr lang="tr-TR" sz="3600" b="1" i="0" dirty="0">
                <a:solidFill>
                  <a:srgbClr val="FFFF00"/>
                </a:solidFill>
                <a:effectLst/>
                <a:latin typeface="Calibri" panose="020F0502020204030204" pitchFamily="34" charset="0"/>
              </a:rPr>
              <a:t>Metaverse’te Her Şey Oyun mu?</a:t>
            </a:r>
            <a:endParaRPr lang="tr-TR" sz="3600" b="1" i="0" dirty="0">
              <a:solidFill>
                <a:srgbClr val="FFFF00"/>
              </a:solidFill>
              <a:effectLst/>
              <a:latin typeface="Montserrat" panose="00000500000000000000" pitchFamily="2" charset="-94"/>
            </a:endParaRPr>
          </a:p>
          <a:p>
            <a:pPr algn="l" fontAlgn="base"/>
            <a:r>
              <a:rPr lang="tr-TR" sz="2000" b="0" i="0" dirty="0">
                <a:solidFill>
                  <a:schemeClr val="bg1"/>
                </a:solidFill>
                <a:effectLst/>
                <a:latin typeface="Barlow" panose="00000500000000000000" pitchFamily="2" charset="-94"/>
              </a:rPr>
              <a:t>Arttırılmış sanal gerçeklik ve oyunlaştırılan yeni finansal üretim alanları akıllara “Metaverse’te her şey oyundan ibaret mi?” sorusunu düşürüyor. Buna en doğru yanıtı verebilmek için Metaverse’ten ne beklediğimizi ele almak gerekir. Fiziksel dünyada çalışmak ve zaman – mekân birliğini sağlamak hem gittikçe zorlaşan hem de konfor alanımızı zora sokan durumlardır. Para kazanmak, öğrenmek ve eğlenmek için zaman ayırmak, günümüzün hızlı yaşam ortamında gittikçe zorlaşmaktadır. Dolayısıyla uzaktan iletişim kurmak, hızlı ve çok para kazanmak ve eğlenmeye daha fazla zaman ayırabilmek için ikinci bir hayata ihtiyaç duymaya başladık.</a:t>
            </a:r>
          </a:p>
          <a:p>
            <a:pPr algn="l" fontAlgn="base"/>
            <a:r>
              <a:rPr lang="tr-TR" sz="2000" b="0" i="0" dirty="0">
                <a:solidFill>
                  <a:schemeClr val="bg1"/>
                </a:solidFill>
                <a:effectLst/>
                <a:latin typeface="Barlow" panose="00000500000000000000" pitchFamily="2" charset="-94"/>
              </a:rPr>
              <a:t>İnternet de bu ihtiyacımıza karşılık olarak yeni oyun alanları ve para kazanma olanakları sunmaya başladı. Özetle ve daha açık bir dille belirtmek gerekirse, internet üzerinden bir araya gelerek birbirimize para kazandırmaya başladık diyebilirim. Madde madde açıklamak gerekirse Metaverse mantığını aşağıdaki sıralamaya göre değerlendirebiliriz:</a:t>
            </a:r>
          </a:p>
          <a:p>
            <a:pPr algn="l" fontAlgn="base">
              <a:buFont typeface="Arial" panose="020B0604020202020204" pitchFamily="34" charset="0"/>
              <a:buChar char="•"/>
            </a:pPr>
            <a:r>
              <a:rPr lang="tr-TR" sz="2000" b="0" i="0" dirty="0">
                <a:solidFill>
                  <a:schemeClr val="bg1"/>
                </a:solidFill>
                <a:effectLst/>
                <a:latin typeface="inherit"/>
              </a:rPr>
              <a:t>Reklam ve E-Ticaret uygulamaları insanları daha fazla internette vakit geçirmeye teşvik eder,</a:t>
            </a:r>
          </a:p>
          <a:p>
            <a:pPr algn="l" fontAlgn="base">
              <a:buFont typeface="Arial" panose="020B0604020202020204" pitchFamily="34" charset="0"/>
              <a:buChar char="•"/>
            </a:pPr>
            <a:r>
              <a:rPr lang="tr-TR" sz="2000" b="0" i="0" dirty="0">
                <a:solidFill>
                  <a:schemeClr val="bg1"/>
                </a:solidFill>
                <a:effectLst/>
                <a:latin typeface="inherit"/>
              </a:rPr>
              <a:t>İnternette dolaşıp vakit geçiren insanlar, daha fazla alışveriş yapar ve endüstri büyür,</a:t>
            </a:r>
          </a:p>
          <a:p>
            <a:pPr algn="l" fontAlgn="base">
              <a:buFont typeface="Arial" panose="020B0604020202020204" pitchFamily="34" charset="0"/>
              <a:buChar char="•"/>
            </a:pPr>
            <a:r>
              <a:rPr lang="tr-TR" sz="2000" b="0" i="0" dirty="0">
                <a:solidFill>
                  <a:schemeClr val="bg1"/>
                </a:solidFill>
                <a:effectLst/>
                <a:latin typeface="inherit"/>
              </a:rPr>
              <a:t>Endüstri büyüdükçe ve ürün yelpazesi arttıkça yeni müşterilere ihtiyaç duyulur,</a:t>
            </a:r>
          </a:p>
          <a:p>
            <a:pPr algn="l" fontAlgn="base">
              <a:buFont typeface="Arial" panose="020B0604020202020204" pitchFamily="34" charset="0"/>
              <a:buChar char="•"/>
            </a:pPr>
            <a:r>
              <a:rPr lang="tr-TR" sz="2000" b="0" i="0" dirty="0">
                <a:solidFill>
                  <a:schemeClr val="bg1"/>
                </a:solidFill>
                <a:effectLst/>
                <a:latin typeface="inherit"/>
              </a:rPr>
              <a:t>Oyunlarla daha fazla kullanıcı ağa dahil edilir,</a:t>
            </a:r>
          </a:p>
          <a:p>
            <a:pPr algn="l" fontAlgn="base">
              <a:buFont typeface="Arial" panose="020B0604020202020204" pitchFamily="34" charset="0"/>
              <a:buChar char="•"/>
            </a:pPr>
            <a:r>
              <a:rPr lang="tr-TR" sz="2000" b="0" i="0" dirty="0">
                <a:solidFill>
                  <a:schemeClr val="bg1"/>
                </a:solidFill>
                <a:effectLst/>
                <a:latin typeface="inherit"/>
              </a:rPr>
              <a:t>Oyun oynayarak birbirini sanal evrende vakit geçirmeye teşvik eden kullanıcılar sistem tarafından ödüllendirilir.</a:t>
            </a:r>
          </a:p>
          <a:p>
            <a:pPr algn="l" fontAlgn="base"/>
            <a:r>
              <a:rPr lang="tr-TR" sz="2000" b="0" i="0" dirty="0">
                <a:solidFill>
                  <a:schemeClr val="bg1"/>
                </a:solidFill>
                <a:effectLst/>
                <a:latin typeface="Barlow" panose="00000500000000000000" pitchFamily="2" charset="-94"/>
              </a:rPr>
              <a:t>Bu sistem sürekli tekrarlanır ve fiziksel dünyadaki üretim ve tüketim döngüsüyle paralel bir yapı oluşturur. Dolayısıyla da sanal ortamda bir paralel evren oluşur.</a:t>
            </a:r>
          </a:p>
          <a:p>
            <a:pPr algn="l" fontAlgn="base"/>
            <a:r>
              <a:rPr lang="tr-TR" sz="2000" b="0" i="0" dirty="0">
                <a:solidFill>
                  <a:schemeClr val="bg1"/>
                </a:solidFill>
                <a:effectLst/>
                <a:latin typeface="Barlow" panose="00000500000000000000" pitchFamily="2" charset="-94"/>
              </a:rPr>
              <a:t>Peki Metaverse’ün yolu gelecekte nasıl şekillenecek? Bunu hep beraber yaşayarak göreceğiz. Şimdi bilim kurgularda hayal edilen Metaverse’ün gerçek hayattaki yansımasının nasıl olduğuna dikkat çekmek istiyorum…</a:t>
            </a:r>
          </a:p>
        </p:txBody>
      </p:sp>
    </p:spTree>
    <p:extLst>
      <p:ext uri="{BB962C8B-B14F-4D97-AF65-F5344CB8AC3E}">
        <p14:creationId xmlns:p14="http://schemas.microsoft.com/office/powerpoint/2010/main" val="276506149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884</TotalTime>
  <Words>10472</Words>
  <Application>Microsoft Office PowerPoint</Application>
  <PresentationFormat>Geniş ekran</PresentationFormat>
  <Paragraphs>355</Paragraphs>
  <Slides>89</Slides>
  <Notes>0</Notes>
  <HiddenSlides>0</HiddenSlides>
  <MMClips>0</MMClips>
  <ScaleCrop>false</ScaleCrop>
  <HeadingPairs>
    <vt:vector size="6" baseType="variant">
      <vt:variant>
        <vt:lpstr>Kullanılan Yazı Tipleri</vt:lpstr>
      </vt:variant>
      <vt:variant>
        <vt:i4>12</vt:i4>
      </vt:variant>
      <vt:variant>
        <vt:lpstr>Tema</vt:lpstr>
      </vt:variant>
      <vt:variant>
        <vt:i4>1</vt:i4>
      </vt:variant>
      <vt:variant>
        <vt:lpstr>Slayt Başlıkları</vt:lpstr>
      </vt:variant>
      <vt:variant>
        <vt:i4>89</vt:i4>
      </vt:variant>
    </vt:vector>
  </HeadingPairs>
  <TitlesOfParts>
    <vt:vector size="102" baseType="lpstr">
      <vt:lpstr>Algerian</vt:lpstr>
      <vt:lpstr>Arial</vt:lpstr>
      <vt:lpstr>Bahnschrift Light Condensed</vt:lpstr>
      <vt:lpstr>Bahnschrift SemiCondensed</vt:lpstr>
      <vt:lpstr>Barlow</vt:lpstr>
      <vt:lpstr>Bauhaus 93</vt:lpstr>
      <vt:lpstr>Calibri</vt:lpstr>
      <vt:lpstr>Calibri Light</vt:lpstr>
      <vt:lpstr>inherit</vt:lpstr>
      <vt:lpstr>Montserrat</vt:lpstr>
      <vt:lpstr>Proxima</vt:lpstr>
      <vt:lpstr>Times New Roman</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nidaklc44@outlook.com</dc:creator>
  <cp:lastModifiedBy>Nida</cp:lastModifiedBy>
  <cp:revision>7</cp:revision>
  <dcterms:created xsi:type="dcterms:W3CDTF">2022-01-25T17:28:33Z</dcterms:created>
  <dcterms:modified xsi:type="dcterms:W3CDTF">2023-03-26T12:50:37Z</dcterms:modified>
</cp:coreProperties>
</file>